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83" r:id="rId5"/>
    <p:sldId id="280" r:id="rId6"/>
    <p:sldId id="307" r:id="rId7"/>
    <p:sldId id="284" r:id="rId8"/>
    <p:sldId id="286" r:id="rId9"/>
    <p:sldId id="285" r:id="rId10"/>
    <p:sldId id="287" r:id="rId11"/>
    <p:sldId id="288" r:id="rId12"/>
    <p:sldId id="292" r:id="rId13"/>
    <p:sldId id="293" r:id="rId14"/>
    <p:sldId id="294" r:id="rId15"/>
    <p:sldId id="295" r:id="rId16"/>
    <p:sldId id="281" r:id="rId17"/>
    <p:sldId id="298" r:id="rId18"/>
    <p:sldId id="306" r:id="rId19"/>
    <p:sldId id="299" r:id="rId20"/>
    <p:sldId id="303" r:id="rId21"/>
    <p:sldId id="304" r:id="rId22"/>
    <p:sldId id="305" r:id="rId23"/>
    <p:sldId id="300" r:id="rId24"/>
    <p:sldId id="301" r:id="rId25"/>
    <p:sldId id="282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7BB8"/>
    <a:srgbClr val="22547F"/>
    <a:srgbClr val="173955"/>
    <a:srgbClr val="F3F5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2" y="528"/>
      </p:cViewPr>
      <p:guideLst>
        <p:guide orient="horz" pos="215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67482-846B-49BD-ABBE-1F267ED86D40}" type="datetimeFigureOut">
              <a:rPr lang="zh-CN" altLang="en-US" smtClean="0"/>
              <a:t>2023/12/18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7ABAC-66C2-4BFA-9377-BEC08453E1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4"/>
          <p:cNvSpPr txBox="1"/>
          <p:nvPr/>
        </p:nvSpPr>
        <p:spPr>
          <a:xfrm>
            <a:off x="1570355" y="2073910"/>
            <a:ext cx="864044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60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水下图像复原算法</a:t>
            </a:r>
          </a:p>
          <a:p>
            <a:pPr algn="ctr"/>
            <a:r>
              <a:rPr lang="zh-CN" altLang="en-US" sz="60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307017" y="4186403"/>
            <a:ext cx="3576508" cy="337185"/>
          </a:xfrm>
          <a:prstGeom prst="rect">
            <a:avLst/>
          </a:prstGeom>
          <a:solidFill>
            <a:srgbClr val="22547F"/>
          </a:solidFill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 魏嘉灼    马逢睿    童齐嘉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3040574" y="4677405"/>
            <a:ext cx="6103426" cy="429895"/>
            <a:chOff x="3040574" y="4173164"/>
            <a:chExt cx="6103426" cy="429895"/>
          </a:xfrm>
        </p:grpSpPr>
        <p:sp>
          <p:nvSpPr>
            <p:cNvPr id="9" name="文本框 8"/>
            <p:cNvSpPr txBox="1"/>
            <p:nvPr/>
          </p:nvSpPr>
          <p:spPr>
            <a:xfrm>
              <a:off x="3730171" y="4173164"/>
              <a:ext cx="4731658" cy="429895"/>
            </a:xfrm>
            <a:prstGeom prst="rect">
              <a:avLst/>
            </a:prstGeom>
            <a:noFill/>
            <a:ln w="3175">
              <a:noFill/>
              <a:prstDash val="solid"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6000" b="1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</a:defRPr>
              </a:lvl1pPr>
            </a:lstStyle>
            <a:p>
              <a:r>
                <a:rPr lang="en-US" altLang="zh-CN" sz="1100" b="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23</a:t>
              </a:r>
              <a:r>
                <a:rPr lang="zh-CN" altLang="en-US" sz="1100" b="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年冬 数字图像处理</a:t>
              </a:r>
            </a:p>
            <a:p>
              <a:r>
                <a:rPr lang="zh-CN" altLang="en-US" sz="1100" b="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期末项目</a:t>
              </a: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6988460" y="4483857"/>
              <a:ext cx="2155540" cy="0"/>
            </a:xfrm>
            <a:prstGeom prst="line">
              <a:avLst/>
            </a:prstGeom>
            <a:ln w="19050">
              <a:solidFill>
                <a:srgbClr val="2254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3040574" y="4483857"/>
              <a:ext cx="2155540" cy="0"/>
            </a:xfrm>
            <a:prstGeom prst="line">
              <a:avLst/>
            </a:prstGeom>
            <a:ln w="19050">
              <a:solidFill>
                <a:srgbClr val="2254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5"/>
          <p:cNvSpPr/>
          <p:nvPr/>
        </p:nvSpPr>
        <p:spPr bwMode="auto">
          <a:xfrm>
            <a:off x="5182718" y="4290738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3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3" y="68"/>
                  <a:pt x="143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Freeform 6"/>
          <p:cNvSpPr/>
          <p:nvPr/>
        </p:nvSpPr>
        <p:spPr bwMode="auto">
          <a:xfrm>
            <a:off x="5157108" y="3154484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4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4" y="68"/>
                  <a:pt x="144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Freeform 7"/>
          <p:cNvSpPr/>
          <p:nvPr/>
        </p:nvSpPr>
        <p:spPr bwMode="auto">
          <a:xfrm>
            <a:off x="5182718" y="2043839"/>
            <a:ext cx="591715" cy="1357305"/>
          </a:xfrm>
          <a:custGeom>
            <a:avLst/>
            <a:gdLst>
              <a:gd name="T0" fmla="*/ 185 w 185"/>
              <a:gd name="T1" fmla="*/ 425 h 425"/>
              <a:gd name="T2" fmla="*/ 154 w 185"/>
              <a:gd name="T3" fmla="*/ 374 h 425"/>
              <a:gd name="T4" fmla="*/ 154 w 185"/>
              <a:gd name="T5" fmla="*/ 78 h 425"/>
              <a:gd name="T6" fmla="*/ 143 w 185"/>
              <a:gd name="T7" fmla="*/ 67 h 425"/>
              <a:gd name="T8" fmla="*/ 11 w 185"/>
              <a:gd name="T9" fmla="*/ 5 h 425"/>
              <a:gd name="T10" fmla="*/ 0 w 185"/>
              <a:gd name="T11" fmla="*/ 16 h 425"/>
              <a:gd name="T12" fmla="*/ 0 w 185"/>
              <a:gd name="T13" fmla="*/ 303 h 425"/>
              <a:gd name="T14" fmla="*/ 31 w 185"/>
              <a:gd name="T15" fmla="*/ 355 h 425"/>
              <a:gd name="T16" fmla="*/ 185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185" y="425"/>
                </a:moveTo>
                <a:cubicBezTo>
                  <a:pt x="185" y="425"/>
                  <a:pt x="154" y="414"/>
                  <a:pt x="154" y="374"/>
                </a:cubicBezTo>
                <a:cubicBezTo>
                  <a:pt x="154" y="78"/>
                  <a:pt x="154" y="78"/>
                  <a:pt x="154" y="78"/>
                </a:cubicBezTo>
                <a:cubicBezTo>
                  <a:pt x="154" y="70"/>
                  <a:pt x="143" y="67"/>
                  <a:pt x="143" y="67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0" y="0"/>
                  <a:pt x="0" y="16"/>
                </a:cubicBezTo>
                <a:cubicBezTo>
                  <a:pt x="0" y="303"/>
                  <a:pt x="0" y="303"/>
                  <a:pt x="0" y="303"/>
                </a:cubicBezTo>
                <a:cubicBezTo>
                  <a:pt x="0" y="340"/>
                  <a:pt x="31" y="355"/>
                  <a:pt x="31" y="355"/>
                </a:cubicBezTo>
                <a:lnTo>
                  <a:pt x="185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6" name="Freeform 8"/>
          <p:cNvSpPr/>
          <p:nvPr/>
        </p:nvSpPr>
        <p:spPr bwMode="auto">
          <a:xfrm>
            <a:off x="6335147" y="4313652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7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4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7"/>
                  <a:pt x="42" y="67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7" name="Freeform 9"/>
          <p:cNvSpPr/>
          <p:nvPr/>
        </p:nvSpPr>
        <p:spPr bwMode="auto">
          <a:xfrm>
            <a:off x="6360756" y="3177398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0 w 185"/>
              <a:gd name="T3" fmla="*/ 374 h 425"/>
              <a:gd name="T4" fmla="*/ 30 w 185"/>
              <a:gd name="T5" fmla="*/ 78 h 425"/>
              <a:gd name="T6" fmla="*/ 41 w 185"/>
              <a:gd name="T7" fmla="*/ 67 h 425"/>
              <a:gd name="T8" fmla="*/ 174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0" y="414"/>
                  <a:pt x="30" y="374"/>
                </a:cubicBezTo>
                <a:cubicBezTo>
                  <a:pt x="30" y="78"/>
                  <a:pt x="30" y="78"/>
                  <a:pt x="30" y="78"/>
                </a:cubicBezTo>
                <a:cubicBezTo>
                  <a:pt x="30" y="70"/>
                  <a:pt x="41" y="67"/>
                  <a:pt x="41" y="67"/>
                </a:cubicBezTo>
                <a:cubicBezTo>
                  <a:pt x="174" y="5"/>
                  <a:pt x="174" y="5"/>
                  <a:pt x="174" y="5"/>
                </a:cubicBezTo>
                <a:cubicBezTo>
                  <a:pt x="174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8" name="Freeform 10"/>
          <p:cNvSpPr/>
          <p:nvPr/>
        </p:nvSpPr>
        <p:spPr bwMode="auto">
          <a:xfrm>
            <a:off x="6335147" y="2064057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8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5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8"/>
                  <a:pt x="42" y="68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2" name="文本框 41"/>
          <p:cNvSpPr txBox="1"/>
          <p:nvPr/>
        </p:nvSpPr>
        <p:spPr>
          <a:xfrm>
            <a:off x="1051560" y="2337435"/>
            <a:ext cx="319468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灰度世界假设认为：</a:t>
            </a:r>
          </a:p>
          <a:p>
            <a:pPr algn="l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对于一幅有着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大量色彩变化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的图像,其 R, G, B 三个色彩分量的平均值趋于同一灰度值 K。</a:t>
            </a:r>
          </a:p>
          <a:p>
            <a:pPr algn="l">
              <a:lnSpc>
                <a:spcPct val="125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换言之：</a:t>
            </a:r>
          </a:p>
          <a:p>
            <a:pPr algn="l">
              <a:lnSpc>
                <a:spcPct val="125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灰度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世界假设自然界景物对于光线的平均反射的均值在总体上是个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定值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，这个定值近似地为“灰色”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1703705" y="1940560"/>
            <a:ext cx="2542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灰度世界假设算法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813560" y="770255"/>
            <a:ext cx="40843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处理方法：白平衡</a:t>
            </a:r>
            <a:r>
              <a:rPr lang="en-US" altLang="zh-CN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灰度世界假设算法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362190" y="1567815"/>
            <a:ext cx="416306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灰度世界白平衡算法流程如下：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计算RGB三个通道各自的均值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取RGB均值的均值得到K值: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用K除各个通道的均值，计算各通道相对于K值的增益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根据增益逐个调整RGB三通道的像素值</a:t>
            </a:r>
          </a:p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由于上面的计算可能存在溢出，因此需要对结果进行调整：</a:t>
            </a:r>
          </a:p>
          <a:p>
            <a:pPr lvl="1"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 超出部分取255</a:t>
            </a:r>
          </a:p>
          <a:p>
            <a:pPr lvl="1"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 计算各个通道的最大值，然后映射回0到255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13560" y="770255"/>
            <a:ext cx="40843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处理方法：白平衡</a:t>
            </a:r>
            <a:r>
              <a:rPr lang="en-US" altLang="zh-CN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灰度世界假设算法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578850" y="1237615"/>
            <a:ext cx="29775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实验中我们发现，灰度世界假设算法不能很好地处理部分图片，会出现大面积“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飘红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”的问题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578850" y="4813300"/>
            <a:ext cx="29775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为了解决这个问题，我们最初对于这几张图片引入了</a:t>
            </a:r>
            <a:r>
              <a:rPr lang="zh-CN" altLang="en-US" sz="1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完美反射算法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578850" y="2964815"/>
            <a:ext cx="30295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原来，当图像场景颜色并不丰富时，尤其出现大块单色物体时，这个假设就会失效，导致图像的色彩失真或偏差</a:t>
            </a:r>
          </a:p>
        </p:txBody>
      </p:sp>
      <p:pic>
        <p:nvPicPr>
          <p:cNvPr id="20" name="图片 19" descr="gw1"/>
          <p:cNvPicPr>
            <a:picLocks noChangeAspect="1"/>
          </p:cNvPicPr>
          <p:nvPr/>
        </p:nvPicPr>
        <p:blipFill>
          <a:blip r:embed="rId2"/>
          <a:srcRect t="25942" b="30736"/>
          <a:stretch>
            <a:fillRect/>
          </a:stretch>
        </p:blipFill>
        <p:spPr>
          <a:xfrm>
            <a:off x="97790" y="3954145"/>
            <a:ext cx="7896860" cy="2566035"/>
          </a:xfrm>
          <a:prstGeom prst="rect">
            <a:avLst/>
          </a:prstGeom>
        </p:spPr>
      </p:pic>
      <p:pic>
        <p:nvPicPr>
          <p:cNvPr id="21" name="图片 20" descr="gw16"/>
          <p:cNvPicPr>
            <a:picLocks noChangeAspect="1"/>
          </p:cNvPicPr>
          <p:nvPr/>
        </p:nvPicPr>
        <p:blipFill>
          <a:blip r:embed="rId3"/>
          <a:srcRect t="26297" b="31014"/>
          <a:stretch>
            <a:fillRect/>
          </a:stretch>
        </p:blipFill>
        <p:spPr>
          <a:xfrm>
            <a:off x="97790" y="1425575"/>
            <a:ext cx="7897495" cy="25285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5"/>
          <p:cNvSpPr/>
          <p:nvPr/>
        </p:nvSpPr>
        <p:spPr bwMode="auto">
          <a:xfrm>
            <a:off x="5182718" y="4290738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3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3" y="68"/>
                  <a:pt x="143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Freeform 6"/>
          <p:cNvSpPr/>
          <p:nvPr/>
        </p:nvSpPr>
        <p:spPr bwMode="auto">
          <a:xfrm>
            <a:off x="5157108" y="3154484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4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4" y="68"/>
                  <a:pt x="144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Freeform 7"/>
          <p:cNvSpPr/>
          <p:nvPr/>
        </p:nvSpPr>
        <p:spPr bwMode="auto">
          <a:xfrm>
            <a:off x="5182718" y="2043839"/>
            <a:ext cx="591715" cy="1357305"/>
          </a:xfrm>
          <a:custGeom>
            <a:avLst/>
            <a:gdLst>
              <a:gd name="T0" fmla="*/ 185 w 185"/>
              <a:gd name="T1" fmla="*/ 425 h 425"/>
              <a:gd name="T2" fmla="*/ 154 w 185"/>
              <a:gd name="T3" fmla="*/ 374 h 425"/>
              <a:gd name="T4" fmla="*/ 154 w 185"/>
              <a:gd name="T5" fmla="*/ 78 h 425"/>
              <a:gd name="T6" fmla="*/ 143 w 185"/>
              <a:gd name="T7" fmla="*/ 67 h 425"/>
              <a:gd name="T8" fmla="*/ 11 w 185"/>
              <a:gd name="T9" fmla="*/ 5 h 425"/>
              <a:gd name="T10" fmla="*/ 0 w 185"/>
              <a:gd name="T11" fmla="*/ 16 h 425"/>
              <a:gd name="T12" fmla="*/ 0 w 185"/>
              <a:gd name="T13" fmla="*/ 303 h 425"/>
              <a:gd name="T14" fmla="*/ 31 w 185"/>
              <a:gd name="T15" fmla="*/ 355 h 425"/>
              <a:gd name="T16" fmla="*/ 185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185" y="425"/>
                </a:moveTo>
                <a:cubicBezTo>
                  <a:pt x="185" y="425"/>
                  <a:pt x="154" y="414"/>
                  <a:pt x="154" y="374"/>
                </a:cubicBezTo>
                <a:cubicBezTo>
                  <a:pt x="154" y="78"/>
                  <a:pt x="154" y="78"/>
                  <a:pt x="154" y="78"/>
                </a:cubicBezTo>
                <a:cubicBezTo>
                  <a:pt x="154" y="70"/>
                  <a:pt x="143" y="67"/>
                  <a:pt x="143" y="67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0" y="0"/>
                  <a:pt x="0" y="16"/>
                </a:cubicBezTo>
                <a:cubicBezTo>
                  <a:pt x="0" y="303"/>
                  <a:pt x="0" y="303"/>
                  <a:pt x="0" y="303"/>
                </a:cubicBezTo>
                <a:cubicBezTo>
                  <a:pt x="0" y="340"/>
                  <a:pt x="31" y="355"/>
                  <a:pt x="31" y="355"/>
                </a:cubicBezTo>
                <a:lnTo>
                  <a:pt x="185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6" name="Freeform 8"/>
          <p:cNvSpPr/>
          <p:nvPr/>
        </p:nvSpPr>
        <p:spPr bwMode="auto">
          <a:xfrm>
            <a:off x="6335147" y="4313652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7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4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7"/>
                  <a:pt x="42" y="67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7" name="Freeform 9"/>
          <p:cNvSpPr/>
          <p:nvPr/>
        </p:nvSpPr>
        <p:spPr bwMode="auto">
          <a:xfrm>
            <a:off x="6360756" y="3177398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0 w 185"/>
              <a:gd name="T3" fmla="*/ 374 h 425"/>
              <a:gd name="T4" fmla="*/ 30 w 185"/>
              <a:gd name="T5" fmla="*/ 78 h 425"/>
              <a:gd name="T6" fmla="*/ 41 w 185"/>
              <a:gd name="T7" fmla="*/ 67 h 425"/>
              <a:gd name="T8" fmla="*/ 174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0" y="414"/>
                  <a:pt x="30" y="374"/>
                </a:cubicBezTo>
                <a:cubicBezTo>
                  <a:pt x="30" y="78"/>
                  <a:pt x="30" y="78"/>
                  <a:pt x="30" y="78"/>
                </a:cubicBezTo>
                <a:cubicBezTo>
                  <a:pt x="30" y="70"/>
                  <a:pt x="41" y="67"/>
                  <a:pt x="41" y="67"/>
                </a:cubicBezTo>
                <a:cubicBezTo>
                  <a:pt x="174" y="5"/>
                  <a:pt x="174" y="5"/>
                  <a:pt x="174" y="5"/>
                </a:cubicBezTo>
                <a:cubicBezTo>
                  <a:pt x="174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8" name="Freeform 10"/>
          <p:cNvSpPr/>
          <p:nvPr/>
        </p:nvSpPr>
        <p:spPr bwMode="auto">
          <a:xfrm>
            <a:off x="6335147" y="2064057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8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5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8"/>
                  <a:pt x="42" y="68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0" name="Shape 137"/>
          <p:cNvSpPr/>
          <p:nvPr/>
        </p:nvSpPr>
        <p:spPr>
          <a:xfrm>
            <a:off x="7088217" y="2077350"/>
            <a:ext cx="536674" cy="539083"/>
          </a:xfrm>
          <a:prstGeom prst="ellipse">
            <a:avLst/>
          </a:prstGeom>
          <a:solidFill>
            <a:srgbClr val="22547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1" name="Shape 249"/>
          <p:cNvSpPr/>
          <p:nvPr/>
        </p:nvSpPr>
        <p:spPr>
          <a:xfrm>
            <a:off x="7236690" y="2261290"/>
            <a:ext cx="239727" cy="1712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6" y="17282"/>
                </a:moveTo>
                <a:lnTo>
                  <a:pt x="1544" y="17282"/>
                </a:lnTo>
                <a:cubicBezTo>
                  <a:pt x="691" y="17282"/>
                  <a:pt x="0" y="18250"/>
                  <a:pt x="0" y="19441"/>
                </a:cubicBezTo>
                <a:cubicBezTo>
                  <a:pt x="0" y="20638"/>
                  <a:pt x="691" y="21600"/>
                  <a:pt x="1544" y="21600"/>
                </a:cubicBezTo>
                <a:lnTo>
                  <a:pt x="20056" y="21600"/>
                </a:lnTo>
                <a:cubicBezTo>
                  <a:pt x="20909" y="21600"/>
                  <a:pt x="21600" y="20638"/>
                  <a:pt x="21600" y="19441"/>
                </a:cubicBezTo>
                <a:cubicBezTo>
                  <a:pt x="21600" y="18250"/>
                  <a:pt x="20909" y="17282"/>
                  <a:pt x="20056" y="17282"/>
                </a:cubicBezTo>
                <a:close/>
                <a:moveTo>
                  <a:pt x="1544" y="4321"/>
                </a:moveTo>
                <a:lnTo>
                  <a:pt x="20056" y="4321"/>
                </a:lnTo>
                <a:cubicBezTo>
                  <a:pt x="20909" y="4321"/>
                  <a:pt x="21600" y="3353"/>
                  <a:pt x="21600" y="2159"/>
                </a:cubicBezTo>
                <a:cubicBezTo>
                  <a:pt x="21600" y="965"/>
                  <a:pt x="20909" y="0"/>
                  <a:pt x="20056" y="0"/>
                </a:cubicBezTo>
                <a:lnTo>
                  <a:pt x="1544" y="0"/>
                </a:lnTo>
                <a:cubicBezTo>
                  <a:pt x="691" y="0"/>
                  <a:pt x="0" y="965"/>
                  <a:pt x="0" y="2159"/>
                </a:cubicBezTo>
                <a:cubicBezTo>
                  <a:pt x="0" y="3353"/>
                  <a:pt x="691" y="4321"/>
                  <a:pt x="1544" y="4321"/>
                </a:cubicBezTo>
                <a:close/>
                <a:moveTo>
                  <a:pt x="20056" y="8640"/>
                </a:moveTo>
                <a:lnTo>
                  <a:pt x="1544" y="8640"/>
                </a:lnTo>
                <a:cubicBezTo>
                  <a:pt x="691" y="8640"/>
                  <a:pt x="0" y="9608"/>
                  <a:pt x="0" y="10799"/>
                </a:cubicBezTo>
                <a:cubicBezTo>
                  <a:pt x="0" y="11996"/>
                  <a:pt x="691" y="12958"/>
                  <a:pt x="1544" y="12958"/>
                </a:cubicBezTo>
                <a:lnTo>
                  <a:pt x="20056" y="12958"/>
                </a:lnTo>
                <a:cubicBezTo>
                  <a:pt x="20909" y="12958"/>
                  <a:pt x="21600" y="11996"/>
                  <a:pt x="21600" y="10799"/>
                </a:cubicBezTo>
                <a:cubicBezTo>
                  <a:pt x="21600" y="9608"/>
                  <a:pt x="20909" y="8640"/>
                  <a:pt x="20056" y="864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/>
            <a:endParaRPr/>
          </a:p>
        </p:txBody>
      </p:sp>
      <p:sp>
        <p:nvSpPr>
          <p:cNvPr id="32" name="Shape 125"/>
          <p:cNvSpPr/>
          <p:nvPr/>
        </p:nvSpPr>
        <p:spPr>
          <a:xfrm>
            <a:off x="4320241" y="2077132"/>
            <a:ext cx="536674" cy="539083"/>
          </a:xfrm>
          <a:prstGeom prst="ellipse">
            <a:avLst/>
          </a:prstGeom>
          <a:solidFill>
            <a:srgbClr val="22547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3" name="Shape 204"/>
          <p:cNvSpPr/>
          <p:nvPr/>
        </p:nvSpPr>
        <p:spPr>
          <a:xfrm>
            <a:off x="4483966" y="2233244"/>
            <a:ext cx="239727" cy="232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0" h="21600" extrusionOk="0">
                <a:moveTo>
                  <a:pt x="8400" y="0"/>
                </a:moveTo>
                <a:cubicBezTo>
                  <a:pt x="3600" y="0"/>
                  <a:pt x="0" y="3946"/>
                  <a:pt x="0" y="8723"/>
                </a:cubicBezTo>
                <a:cubicBezTo>
                  <a:pt x="0" y="13500"/>
                  <a:pt x="3600" y="17238"/>
                  <a:pt x="8400" y="17238"/>
                </a:cubicBezTo>
                <a:cubicBezTo>
                  <a:pt x="10400" y="17238"/>
                  <a:pt x="12200" y="16615"/>
                  <a:pt x="13600" y="15369"/>
                </a:cubicBezTo>
                <a:cubicBezTo>
                  <a:pt x="13600" y="15369"/>
                  <a:pt x="13800" y="15577"/>
                  <a:pt x="13800" y="15785"/>
                </a:cubicBezTo>
                <a:cubicBezTo>
                  <a:pt x="19000" y="20977"/>
                  <a:pt x="19000" y="20977"/>
                  <a:pt x="19000" y="20977"/>
                </a:cubicBezTo>
                <a:cubicBezTo>
                  <a:pt x="19400" y="21392"/>
                  <a:pt x="19800" y="21600"/>
                  <a:pt x="20000" y="21600"/>
                </a:cubicBezTo>
                <a:cubicBezTo>
                  <a:pt x="20400" y="21600"/>
                  <a:pt x="20800" y="21392"/>
                  <a:pt x="21200" y="20977"/>
                </a:cubicBezTo>
                <a:cubicBezTo>
                  <a:pt x="21600" y="20562"/>
                  <a:pt x="21600" y="19523"/>
                  <a:pt x="21200" y="18900"/>
                </a:cubicBezTo>
                <a:cubicBezTo>
                  <a:pt x="16000" y="13500"/>
                  <a:pt x="16000" y="13500"/>
                  <a:pt x="16000" y="13500"/>
                </a:cubicBezTo>
                <a:cubicBezTo>
                  <a:pt x="15800" y="13500"/>
                  <a:pt x="15600" y="13292"/>
                  <a:pt x="15400" y="13292"/>
                </a:cubicBezTo>
                <a:cubicBezTo>
                  <a:pt x="16200" y="11838"/>
                  <a:pt x="16600" y="10385"/>
                  <a:pt x="16600" y="8723"/>
                </a:cubicBezTo>
                <a:cubicBezTo>
                  <a:pt x="16600" y="3946"/>
                  <a:pt x="13000" y="0"/>
                  <a:pt x="8400" y="0"/>
                </a:cubicBezTo>
                <a:close/>
                <a:moveTo>
                  <a:pt x="8400" y="2700"/>
                </a:moveTo>
                <a:cubicBezTo>
                  <a:pt x="11600" y="2700"/>
                  <a:pt x="14200" y="5400"/>
                  <a:pt x="14200" y="8723"/>
                </a:cubicBezTo>
                <a:cubicBezTo>
                  <a:pt x="14200" y="9762"/>
                  <a:pt x="13800" y="10800"/>
                  <a:pt x="13200" y="11838"/>
                </a:cubicBezTo>
                <a:cubicBezTo>
                  <a:pt x="12800" y="12669"/>
                  <a:pt x="12800" y="12669"/>
                  <a:pt x="12800" y="12669"/>
                </a:cubicBezTo>
                <a:cubicBezTo>
                  <a:pt x="12000" y="13292"/>
                  <a:pt x="12000" y="13292"/>
                  <a:pt x="12000" y="13292"/>
                </a:cubicBezTo>
                <a:cubicBezTo>
                  <a:pt x="11000" y="14123"/>
                  <a:pt x="9600" y="14538"/>
                  <a:pt x="8400" y="14538"/>
                </a:cubicBezTo>
                <a:cubicBezTo>
                  <a:pt x="5200" y="14538"/>
                  <a:pt x="2600" y="12046"/>
                  <a:pt x="2600" y="8723"/>
                </a:cubicBezTo>
                <a:cubicBezTo>
                  <a:pt x="2600" y="5400"/>
                  <a:pt x="5200" y="2700"/>
                  <a:pt x="8400" y="270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42" name="文本框 41"/>
          <p:cNvSpPr txBox="1"/>
          <p:nvPr/>
        </p:nvSpPr>
        <p:spPr>
          <a:xfrm>
            <a:off x="1073785" y="1365250"/>
            <a:ext cx="3194685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5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完美反射算法假设图片中最亮的点就是一面镜子。</a:t>
            </a:r>
          </a:p>
          <a:p>
            <a:pPr algn="l">
              <a:lnSpc>
                <a:spcPct val="125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因此，如果图像中存在一个“镜面”的话，那么在特定光源下，可以将所获得的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镜面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的色彩信息认为是当前光源的信息。</a:t>
            </a:r>
          </a:p>
          <a:p>
            <a:pPr algn="l">
              <a:lnSpc>
                <a:spcPct val="125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在这个假设下，图像中就一定存在一个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纯白色的的像素或者最亮的点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，并根据这些白点为参考，对图像进行白平衡。</a:t>
            </a:r>
          </a:p>
          <a:p>
            <a:pPr algn="l">
              <a:lnSpc>
                <a:spcPct val="125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而事实上，该算法通常是用图像上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最亮的一部分点的均值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作为参考，对图像进行矫正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813560" y="770255"/>
            <a:ext cx="40843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处理方法：白平衡</a:t>
            </a:r>
            <a:r>
              <a:rPr lang="en-US" altLang="zh-CN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完美反射算法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706360" y="1365250"/>
            <a:ext cx="4163060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完美反射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算法流程如下：</a:t>
            </a:r>
          </a:p>
          <a:p>
            <a:pPr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遍历图像每一个像素点</a:t>
            </a:r>
          </a:p>
          <a:p>
            <a:pPr lvl="1"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1)计算各点R+G+B像素和</a:t>
            </a:r>
          </a:p>
          <a:p>
            <a:pPr lvl="1"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2)同时找到图像中的最亮点，并保存</a:t>
            </a:r>
          </a:p>
          <a:p>
            <a:pPr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按R+G+B值的大小计算出其前Ratio%的值作为参考点的的阈值T</a:t>
            </a:r>
          </a:p>
          <a:p>
            <a:pPr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再次遍历图像中的每个点，计算R+G+B大于T的所有点的R、G、B分量的累积和、均值</a:t>
            </a:r>
          </a:p>
          <a:p>
            <a:pPr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根据最亮点的值和上一步计算的R、G、B均值，计算图像各通道的增益系数</a:t>
            </a:r>
          </a:p>
          <a:p>
            <a:pPr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根据增益系数，将图像每个像素各通道进行处理，同时保证量化在[0,255]区间</a:t>
            </a:r>
          </a:p>
        </p:txBody>
      </p:sp>
      <p:pic>
        <p:nvPicPr>
          <p:cNvPr id="7" name="图片 6" descr="pr16"/>
          <p:cNvPicPr>
            <a:picLocks noChangeAspect="1"/>
          </p:cNvPicPr>
          <p:nvPr/>
        </p:nvPicPr>
        <p:blipFill>
          <a:blip r:embed="rId2"/>
          <a:srcRect l="3446" t="22472" b="22472"/>
          <a:stretch>
            <a:fillRect/>
          </a:stretch>
        </p:blipFill>
        <p:spPr>
          <a:xfrm>
            <a:off x="227965" y="2919730"/>
            <a:ext cx="11735435" cy="3388995"/>
          </a:xfrm>
          <a:prstGeom prst="rect">
            <a:avLst/>
          </a:prstGeom>
        </p:spPr>
      </p:pic>
      <p:pic>
        <p:nvPicPr>
          <p:cNvPr id="12" name="图片 11" descr="pr3"/>
          <p:cNvPicPr>
            <a:picLocks noChangeAspect="1"/>
          </p:cNvPicPr>
          <p:nvPr/>
        </p:nvPicPr>
        <p:blipFill>
          <a:blip r:embed="rId3"/>
          <a:srcRect l="5346" t="28510" r="4028" b="31439"/>
          <a:stretch>
            <a:fillRect/>
          </a:stretch>
        </p:blipFill>
        <p:spPr>
          <a:xfrm>
            <a:off x="476250" y="1076960"/>
            <a:ext cx="10955655" cy="36315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5"/>
          <p:cNvSpPr/>
          <p:nvPr/>
        </p:nvSpPr>
        <p:spPr bwMode="auto">
          <a:xfrm>
            <a:off x="5182718" y="4290738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3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3" y="68"/>
                  <a:pt x="143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Freeform 6"/>
          <p:cNvSpPr/>
          <p:nvPr/>
        </p:nvSpPr>
        <p:spPr bwMode="auto">
          <a:xfrm>
            <a:off x="5157108" y="3154484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4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4" y="68"/>
                  <a:pt x="144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Freeform 7"/>
          <p:cNvSpPr/>
          <p:nvPr/>
        </p:nvSpPr>
        <p:spPr bwMode="auto">
          <a:xfrm>
            <a:off x="5182718" y="2043839"/>
            <a:ext cx="591715" cy="1357305"/>
          </a:xfrm>
          <a:custGeom>
            <a:avLst/>
            <a:gdLst>
              <a:gd name="T0" fmla="*/ 185 w 185"/>
              <a:gd name="T1" fmla="*/ 425 h 425"/>
              <a:gd name="T2" fmla="*/ 154 w 185"/>
              <a:gd name="T3" fmla="*/ 374 h 425"/>
              <a:gd name="T4" fmla="*/ 154 w 185"/>
              <a:gd name="T5" fmla="*/ 78 h 425"/>
              <a:gd name="T6" fmla="*/ 143 w 185"/>
              <a:gd name="T7" fmla="*/ 67 h 425"/>
              <a:gd name="T8" fmla="*/ 11 w 185"/>
              <a:gd name="T9" fmla="*/ 5 h 425"/>
              <a:gd name="T10" fmla="*/ 0 w 185"/>
              <a:gd name="T11" fmla="*/ 16 h 425"/>
              <a:gd name="T12" fmla="*/ 0 w 185"/>
              <a:gd name="T13" fmla="*/ 303 h 425"/>
              <a:gd name="T14" fmla="*/ 31 w 185"/>
              <a:gd name="T15" fmla="*/ 355 h 425"/>
              <a:gd name="T16" fmla="*/ 185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185" y="425"/>
                </a:moveTo>
                <a:cubicBezTo>
                  <a:pt x="185" y="425"/>
                  <a:pt x="154" y="414"/>
                  <a:pt x="154" y="374"/>
                </a:cubicBezTo>
                <a:cubicBezTo>
                  <a:pt x="154" y="78"/>
                  <a:pt x="154" y="78"/>
                  <a:pt x="154" y="78"/>
                </a:cubicBezTo>
                <a:cubicBezTo>
                  <a:pt x="154" y="70"/>
                  <a:pt x="143" y="67"/>
                  <a:pt x="143" y="67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0" y="0"/>
                  <a:pt x="0" y="16"/>
                </a:cubicBezTo>
                <a:cubicBezTo>
                  <a:pt x="0" y="303"/>
                  <a:pt x="0" y="303"/>
                  <a:pt x="0" y="303"/>
                </a:cubicBezTo>
                <a:cubicBezTo>
                  <a:pt x="0" y="340"/>
                  <a:pt x="31" y="355"/>
                  <a:pt x="31" y="355"/>
                </a:cubicBezTo>
                <a:lnTo>
                  <a:pt x="185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6" name="Freeform 8"/>
          <p:cNvSpPr/>
          <p:nvPr/>
        </p:nvSpPr>
        <p:spPr bwMode="auto">
          <a:xfrm>
            <a:off x="6335147" y="4313652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7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4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7"/>
                  <a:pt x="42" y="67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7" name="Freeform 9"/>
          <p:cNvSpPr/>
          <p:nvPr/>
        </p:nvSpPr>
        <p:spPr bwMode="auto">
          <a:xfrm>
            <a:off x="6360756" y="3177398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0 w 185"/>
              <a:gd name="T3" fmla="*/ 374 h 425"/>
              <a:gd name="T4" fmla="*/ 30 w 185"/>
              <a:gd name="T5" fmla="*/ 78 h 425"/>
              <a:gd name="T6" fmla="*/ 41 w 185"/>
              <a:gd name="T7" fmla="*/ 67 h 425"/>
              <a:gd name="T8" fmla="*/ 174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0" y="414"/>
                  <a:pt x="30" y="374"/>
                </a:cubicBezTo>
                <a:cubicBezTo>
                  <a:pt x="30" y="78"/>
                  <a:pt x="30" y="78"/>
                  <a:pt x="30" y="78"/>
                </a:cubicBezTo>
                <a:cubicBezTo>
                  <a:pt x="30" y="70"/>
                  <a:pt x="41" y="67"/>
                  <a:pt x="41" y="67"/>
                </a:cubicBezTo>
                <a:cubicBezTo>
                  <a:pt x="174" y="5"/>
                  <a:pt x="174" y="5"/>
                  <a:pt x="174" y="5"/>
                </a:cubicBezTo>
                <a:cubicBezTo>
                  <a:pt x="174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8" name="Freeform 10"/>
          <p:cNvSpPr/>
          <p:nvPr/>
        </p:nvSpPr>
        <p:spPr bwMode="auto">
          <a:xfrm>
            <a:off x="6335147" y="2064057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8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5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8"/>
                  <a:pt x="42" y="68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4" name="文本框 3"/>
          <p:cNvSpPr txBox="1"/>
          <p:nvPr/>
        </p:nvSpPr>
        <p:spPr>
          <a:xfrm>
            <a:off x="1813560" y="770255"/>
            <a:ext cx="40843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处理方法：水下去雾与无监督色彩校正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2" name="图片 11" descr="gepA_25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2860" y="2063750"/>
            <a:ext cx="3515360" cy="263652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7527290" y="937260"/>
            <a:ext cx="37458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无监督色彩校正：快速</a:t>
            </a:r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ACE</a:t>
            </a: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（基于Retinex成像原理的自动色彩均衡算法）算法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664450" y="4911725"/>
            <a:ext cx="3517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经实验发现，该算法会使得图像变得较为模糊，因此弃用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90550" y="1538605"/>
            <a:ext cx="37293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水下去雾：</a:t>
            </a:r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暗通道先验去雾算法DCP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695" y="2233295"/>
            <a:ext cx="4203065" cy="311658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590550" y="5650865"/>
            <a:ext cx="38925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经实验发现，该算法成本极高但效果不佳，最终也被弃用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5"/>
          <p:cNvSpPr/>
          <p:nvPr/>
        </p:nvSpPr>
        <p:spPr bwMode="auto">
          <a:xfrm>
            <a:off x="5182718" y="4290738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3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3" y="68"/>
                  <a:pt x="143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Freeform 6"/>
          <p:cNvSpPr/>
          <p:nvPr/>
        </p:nvSpPr>
        <p:spPr bwMode="auto">
          <a:xfrm>
            <a:off x="5157108" y="3154484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4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4" y="68"/>
                  <a:pt x="144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Freeform 7"/>
          <p:cNvSpPr/>
          <p:nvPr/>
        </p:nvSpPr>
        <p:spPr bwMode="auto">
          <a:xfrm>
            <a:off x="5182718" y="2043839"/>
            <a:ext cx="591715" cy="1357305"/>
          </a:xfrm>
          <a:custGeom>
            <a:avLst/>
            <a:gdLst>
              <a:gd name="T0" fmla="*/ 185 w 185"/>
              <a:gd name="T1" fmla="*/ 425 h 425"/>
              <a:gd name="T2" fmla="*/ 154 w 185"/>
              <a:gd name="T3" fmla="*/ 374 h 425"/>
              <a:gd name="T4" fmla="*/ 154 w 185"/>
              <a:gd name="T5" fmla="*/ 78 h 425"/>
              <a:gd name="T6" fmla="*/ 143 w 185"/>
              <a:gd name="T7" fmla="*/ 67 h 425"/>
              <a:gd name="T8" fmla="*/ 11 w 185"/>
              <a:gd name="T9" fmla="*/ 5 h 425"/>
              <a:gd name="T10" fmla="*/ 0 w 185"/>
              <a:gd name="T11" fmla="*/ 16 h 425"/>
              <a:gd name="T12" fmla="*/ 0 w 185"/>
              <a:gd name="T13" fmla="*/ 303 h 425"/>
              <a:gd name="T14" fmla="*/ 31 w 185"/>
              <a:gd name="T15" fmla="*/ 355 h 425"/>
              <a:gd name="T16" fmla="*/ 185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185" y="425"/>
                </a:moveTo>
                <a:cubicBezTo>
                  <a:pt x="185" y="425"/>
                  <a:pt x="154" y="414"/>
                  <a:pt x="154" y="374"/>
                </a:cubicBezTo>
                <a:cubicBezTo>
                  <a:pt x="154" y="78"/>
                  <a:pt x="154" y="78"/>
                  <a:pt x="154" y="78"/>
                </a:cubicBezTo>
                <a:cubicBezTo>
                  <a:pt x="154" y="70"/>
                  <a:pt x="143" y="67"/>
                  <a:pt x="143" y="67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0" y="0"/>
                  <a:pt x="0" y="16"/>
                </a:cubicBezTo>
                <a:cubicBezTo>
                  <a:pt x="0" y="303"/>
                  <a:pt x="0" y="303"/>
                  <a:pt x="0" y="303"/>
                </a:cubicBezTo>
                <a:cubicBezTo>
                  <a:pt x="0" y="340"/>
                  <a:pt x="31" y="355"/>
                  <a:pt x="31" y="355"/>
                </a:cubicBezTo>
                <a:lnTo>
                  <a:pt x="185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6" name="Freeform 8"/>
          <p:cNvSpPr/>
          <p:nvPr/>
        </p:nvSpPr>
        <p:spPr bwMode="auto">
          <a:xfrm>
            <a:off x="6335147" y="4313652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7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4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7"/>
                  <a:pt x="42" y="67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7" name="Freeform 9"/>
          <p:cNvSpPr/>
          <p:nvPr/>
        </p:nvSpPr>
        <p:spPr bwMode="auto">
          <a:xfrm>
            <a:off x="6360756" y="3177398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0 w 185"/>
              <a:gd name="T3" fmla="*/ 374 h 425"/>
              <a:gd name="T4" fmla="*/ 30 w 185"/>
              <a:gd name="T5" fmla="*/ 78 h 425"/>
              <a:gd name="T6" fmla="*/ 41 w 185"/>
              <a:gd name="T7" fmla="*/ 67 h 425"/>
              <a:gd name="T8" fmla="*/ 174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0" y="414"/>
                  <a:pt x="30" y="374"/>
                </a:cubicBezTo>
                <a:cubicBezTo>
                  <a:pt x="30" y="78"/>
                  <a:pt x="30" y="78"/>
                  <a:pt x="30" y="78"/>
                </a:cubicBezTo>
                <a:cubicBezTo>
                  <a:pt x="30" y="70"/>
                  <a:pt x="41" y="67"/>
                  <a:pt x="41" y="67"/>
                </a:cubicBezTo>
                <a:cubicBezTo>
                  <a:pt x="174" y="5"/>
                  <a:pt x="174" y="5"/>
                  <a:pt x="174" y="5"/>
                </a:cubicBezTo>
                <a:cubicBezTo>
                  <a:pt x="174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8" name="Freeform 10"/>
          <p:cNvSpPr/>
          <p:nvPr/>
        </p:nvSpPr>
        <p:spPr bwMode="auto">
          <a:xfrm>
            <a:off x="6335147" y="2064057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8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5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8"/>
                  <a:pt x="42" y="68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0" name="Shape 137"/>
          <p:cNvSpPr/>
          <p:nvPr/>
        </p:nvSpPr>
        <p:spPr>
          <a:xfrm>
            <a:off x="7088217" y="2077350"/>
            <a:ext cx="536674" cy="539083"/>
          </a:xfrm>
          <a:prstGeom prst="ellipse">
            <a:avLst/>
          </a:prstGeom>
          <a:solidFill>
            <a:srgbClr val="22547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1" name="Shape 249"/>
          <p:cNvSpPr/>
          <p:nvPr/>
        </p:nvSpPr>
        <p:spPr>
          <a:xfrm>
            <a:off x="7236690" y="2261290"/>
            <a:ext cx="239727" cy="1712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6" y="17282"/>
                </a:moveTo>
                <a:lnTo>
                  <a:pt x="1544" y="17282"/>
                </a:lnTo>
                <a:cubicBezTo>
                  <a:pt x="691" y="17282"/>
                  <a:pt x="0" y="18250"/>
                  <a:pt x="0" y="19441"/>
                </a:cubicBezTo>
                <a:cubicBezTo>
                  <a:pt x="0" y="20638"/>
                  <a:pt x="691" y="21600"/>
                  <a:pt x="1544" y="21600"/>
                </a:cubicBezTo>
                <a:lnTo>
                  <a:pt x="20056" y="21600"/>
                </a:lnTo>
                <a:cubicBezTo>
                  <a:pt x="20909" y="21600"/>
                  <a:pt x="21600" y="20638"/>
                  <a:pt x="21600" y="19441"/>
                </a:cubicBezTo>
                <a:cubicBezTo>
                  <a:pt x="21600" y="18250"/>
                  <a:pt x="20909" y="17282"/>
                  <a:pt x="20056" y="17282"/>
                </a:cubicBezTo>
                <a:close/>
                <a:moveTo>
                  <a:pt x="1544" y="4321"/>
                </a:moveTo>
                <a:lnTo>
                  <a:pt x="20056" y="4321"/>
                </a:lnTo>
                <a:cubicBezTo>
                  <a:pt x="20909" y="4321"/>
                  <a:pt x="21600" y="3353"/>
                  <a:pt x="21600" y="2159"/>
                </a:cubicBezTo>
                <a:cubicBezTo>
                  <a:pt x="21600" y="965"/>
                  <a:pt x="20909" y="0"/>
                  <a:pt x="20056" y="0"/>
                </a:cubicBezTo>
                <a:lnTo>
                  <a:pt x="1544" y="0"/>
                </a:lnTo>
                <a:cubicBezTo>
                  <a:pt x="691" y="0"/>
                  <a:pt x="0" y="965"/>
                  <a:pt x="0" y="2159"/>
                </a:cubicBezTo>
                <a:cubicBezTo>
                  <a:pt x="0" y="3353"/>
                  <a:pt x="691" y="4321"/>
                  <a:pt x="1544" y="4321"/>
                </a:cubicBezTo>
                <a:close/>
                <a:moveTo>
                  <a:pt x="20056" y="8640"/>
                </a:moveTo>
                <a:lnTo>
                  <a:pt x="1544" y="8640"/>
                </a:lnTo>
                <a:cubicBezTo>
                  <a:pt x="691" y="8640"/>
                  <a:pt x="0" y="9608"/>
                  <a:pt x="0" y="10799"/>
                </a:cubicBezTo>
                <a:cubicBezTo>
                  <a:pt x="0" y="11996"/>
                  <a:pt x="691" y="12958"/>
                  <a:pt x="1544" y="12958"/>
                </a:cubicBezTo>
                <a:lnTo>
                  <a:pt x="20056" y="12958"/>
                </a:lnTo>
                <a:cubicBezTo>
                  <a:pt x="20909" y="12958"/>
                  <a:pt x="21600" y="11996"/>
                  <a:pt x="21600" y="10799"/>
                </a:cubicBezTo>
                <a:cubicBezTo>
                  <a:pt x="21600" y="9608"/>
                  <a:pt x="20909" y="8640"/>
                  <a:pt x="20056" y="864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/>
            <a:endParaRPr/>
          </a:p>
        </p:txBody>
      </p:sp>
      <p:sp>
        <p:nvSpPr>
          <p:cNvPr id="32" name="Shape 125"/>
          <p:cNvSpPr/>
          <p:nvPr/>
        </p:nvSpPr>
        <p:spPr>
          <a:xfrm>
            <a:off x="4320241" y="2077132"/>
            <a:ext cx="536674" cy="539083"/>
          </a:xfrm>
          <a:prstGeom prst="ellipse">
            <a:avLst/>
          </a:prstGeom>
          <a:solidFill>
            <a:srgbClr val="22547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3" name="Shape 204"/>
          <p:cNvSpPr/>
          <p:nvPr/>
        </p:nvSpPr>
        <p:spPr>
          <a:xfrm>
            <a:off x="4483966" y="2233244"/>
            <a:ext cx="239727" cy="232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0" h="21600" extrusionOk="0">
                <a:moveTo>
                  <a:pt x="8400" y="0"/>
                </a:moveTo>
                <a:cubicBezTo>
                  <a:pt x="3600" y="0"/>
                  <a:pt x="0" y="3946"/>
                  <a:pt x="0" y="8723"/>
                </a:cubicBezTo>
                <a:cubicBezTo>
                  <a:pt x="0" y="13500"/>
                  <a:pt x="3600" y="17238"/>
                  <a:pt x="8400" y="17238"/>
                </a:cubicBezTo>
                <a:cubicBezTo>
                  <a:pt x="10400" y="17238"/>
                  <a:pt x="12200" y="16615"/>
                  <a:pt x="13600" y="15369"/>
                </a:cubicBezTo>
                <a:cubicBezTo>
                  <a:pt x="13600" y="15369"/>
                  <a:pt x="13800" y="15577"/>
                  <a:pt x="13800" y="15785"/>
                </a:cubicBezTo>
                <a:cubicBezTo>
                  <a:pt x="19000" y="20977"/>
                  <a:pt x="19000" y="20977"/>
                  <a:pt x="19000" y="20977"/>
                </a:cubicBezTo>
                <a:cubicBezTo>
                  <a:pt x="19400" y="21392"/>
                  <a:pt x="19800" y="21600"/>
                  <a:pt x="20000" y="21600"/>
                </a:cubicBezTo>
                <a:cubicBezTo>
                  <a:pt x="20400" y="21600"/>
                  <a:pt x="20800" y="21392"/>
                  <a:pt x="21200" y="20977"/>
                </a:cubicBezTo>
                <a:cubicBezTo>
                  <a:pt x="21600" y="20562"/>
                  <a:pt x="21600" y="19523"/>
                  <a:pt x="21200" y="18900"/>
                </a:cubicBezTo>
                <a:cubicBezTo>
                  <a:pt x="16000" y="13500"/>
                  <a:pt x="16000" y="13500"/>
                  <a:pt x="16000" y="13500"/>
                </a:cubicBezTo>
                <a:cubicBezTo>
                  <a:pt x="15800" y="13500"/>
                  <a:pt x="15600" y="13292"/>
                  <a:pt x="15400" y="13292"/>
                </a:cubicBezTo>
                <a:cubicBezTo>
                  <a:pt x="16200" y="11838"/>
                  <a:pt x="16600" y="10385"/>
                  <a:pt x="16600" y="8723"/>
                </a:cubicBezTo>
                <a:cubicBezTo>
                  <a:pt x="16600" y="3946"/>
                  <a:pt x="13000" y="0"/>
                  <a:pt x="8400" y="0"/>
                </a:cubicBezTo>
                <a:close/>
                <a:moveTo>
                  <a:pt x="8400" y="2700"/>
                </a:moveTo>
                <a:cubicBezTo>
                  <a:pt x="11600" y="2700"/>
                  <a:pt x="14200" y="5400"/>
                  <a:pt x="14200" y="8723"/>
                </a:cubicBezTo>
                <a:cubicBezTo>
                  <a:pt x="14200" y="9762"/>
                  <a:pt x="13800" y="10800"/>
                  <a:pt x="13200" y="11838"/>
                </a:cubicBezTo>
                <a:cubicBezTo>
                  <a:pt x="12800" y="12669"/>
                  <a:pt x="12800" y="12669"/>
                  <a:pt x="12800" y="12669"/>
                </a:cubicBezTo>
                <a:cubicBezTo>
                  <a:pt x="12000" y="13292"/>
                  <a:pt x="12000" y="13292"/>
                  <a:pt x="12000" y="13292"/>
                </a:cubicBezTo>
                <a:cubicBezTo>
                  <a:pt x="11000" y="14123"/>
                  <a:pt x="9600" y="14538"/>
                  <a:pt x="8400" y="14538"/>
                </a:cubicBezTo>
                <a:cubicBezTo>
                  <a:pt x="5200" y="14538"/>
                  <a:pt x="2600" y="12046"/>
                  <a:pt x="2600" y="8723"/>
                </a:cubicBezTo>
                <a:cubicBezTo>
                  <a:pt x="2600" y="5400"/>
                  <a:pt x="5200" y="2700"/>
                  <a:pt x="8400" y="270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4" name="文本框 3"/>
          <p:cNvSpPr txBox="1"/>
          <p:nvPr/>
        </p:nvSpPr>
        <p:spPr>
          <a:xfrm>
            <a:off x="1813560" y="770255"/>
            <a:ext cx="40843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有些取巧的调节法：自制色温滤镜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76250" y="1804670"/>
            <a:ext cx="34290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在经过上述的实验后，我们</a:t>
            </a: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的处理方法是：</a:t>
            </a:r>
          </a:p>
          <a:p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对图像进行自动白平衡</a:t>
            </a:r>
          </a:p>
          <a:p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进行</a:t>
            </a:r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限制对比度自适应直方图均衡化</a:t>
            </a:r>
          </a:p>
          <a:p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此时，已经能够取得较好的结果</a:t>
            </a:r>
          </a:p>
        </p:txBody>
      </p:sp>
      <p:pic>
        <p:nvPicPr>
          <p:cNvPr id="19" name="图片 18" descr="b88ce5715bea92968a8ffa9bb5b59a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170" y="1034415"/>
            <a:ext cx="3778250" cy="280035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170" y="3834765"/>
            <a:ext cx="3778250" cy="284480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551180" y="4135120"/>
            <a:ext cx="30600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但对比题目给出的“样图”，我们还有一定的差距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3765" y="180975"/>
            <a:ext cx="2961005" cy="658241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8312785" y="3011170"/>
            <a:ext cx="31673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我们能否把手机里的色温调节看作一个“滤镜”，作用到我们的图片上呢？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8312785" y="4979035"/>
            <a:ext cx="3139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答案当然是可以的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312785" y="1339215"/>
            <a:ext cx="29419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在之后，我们进行了一系列调节色温的尝试，但最终都宣告失败了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3" grpId="0"/>
      <p:bldP spid="25" grpId="0"/>
      <p:bldP spid="26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13560" y="770255"/>
            <a:ext cx="40843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有些取巧的调节法：自制色温滤镜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76250" y="1804670"/>
            <a:ext cx="3429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通过网络搜索与学习，我们掌握了获取</a:t>
            </a:r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滤镜</a:t>
            </a:r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的步骤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76250" y="2856230"/>
            <a:ext cx="355092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先得到一张标准比色板（此处为直接下载得到）</a:t>
            </a:r>
          </a:p>
          <a:p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将标准比色板传输到手机，调节相同的色温（上图的色温</a:t>
            </a:r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+64</a:t>
            </a: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传回电脑，运用新的比色板对图片每个像素的颜色一一替换</a:t>
            </a:r>
          </a:p>
        </p:txBody>
      </p:sp>
      <p:pic>
        <p:nvPicPr>
          <p:cNvPr id="2" name="图片 1" descr="neutra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755" y="1339850"/>
            <a:ext cx="2477135" cy="2477135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7114540" y="2234565"/>
            <a:ext cx="951865" cy="62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690" y="1339850"/>
            <a:ext cx="2476500" cy="2476500"/>
          </a:xfrm>
          <a:prstGeom prst="rect">
            <a:avLst/>
          </a:prstGeom>
        </p:spPr>
      </p:pic>
      <p:pic>
        <p:nvPicPr>
          <p:cNvPr id="12" name="图片 11" descr="b88ce5715bea92968a8ffa9bb5b59ab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5250" y="4008120"/>
            <a:ext cx="3281680" cy="2432685"/>
          </a:xfrm>
          <a:prstGeom prst="rect">
            <a:avLst/>
          </a:prstGeom>
        </p:spPr>
      </p:pic>
      <p:pic>
        <p:nvPicPr>
          <p:cNvPr id="20" name="图片 19" descr="end_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7210" y="4008120"/>
            <a:ext cx="3281680" cy="24326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3" grpId="0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4575740" y="1908739"/>
            <a:ext cx="3040522" cy="3040522"/>
            <a:chOff x="4169160" y="1502160"/>
            <a:chExt cx="3853680" cy="3853680"/>
          </a:xfrm>
        </p:grpSpPr>
        <p:sp>
          <p:nvSpPr>
            <p:cNvPr id="11" name="矩形 10"/>
            <p:cNvSpPr/>
            <p:nvPr/>
          </p:nvSpPr>
          <p:spPr>
            <a:xfrm>
              <a:off x="4169160" y="1502160"/>
              <a:ext cx="3853680" cy="3853680"/>
            </a:xfrm>
            <a:prstGeom prst="rect">
              <a:avLst/>
            </a:prstGeom>
            <a:noFill/>
            <a:ln w="38100">
              <a:solidFill>
                <a:srgbClr val="22547F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2547F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436044" y="2187900"/>
              <a:ext cx="1319912" cy="1319912"/>
            </a:xfrm>
            <a:prstGeom prst="rect">
              <a:avLst/>
            </a:prstGeom>
            <a:noFill/>
            <a:ln w="38100">
              <a:solidFill>
                <a:srgbClr val="2254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2547F"/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270877" y="2159149"/>
              <a:ext cx="1650245" cy="1404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dirty="0">
                  <a:ln w="28575">
                    <a:noFill/>
                  </a:ln>
                  <a:solidFill>
                    <a:srgbClr val="22547F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03</a:t>
              </a:r>
              <a:endParaRPr lang="zh-CN" altLang="en-US" sz="6600" dirty="0">
                <a:ln w="28575">
                  <a:noFill/>
                </a:ln>
                <a:solidFill>
                  <a:srgbClr val="2254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3616036" y="3720472"/>
            <a:ext cx="49599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项目成果展示</a:t>
            </a:r>
            <a:endParaRPr lang="en-US" altLang="zh-CN" sz="2400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03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1554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</a:p>
        </p:txBody>
      </p:sp>
      <p:pic>
        <p:nvPicPr>
          <p:cNvPr id="15" name="图片 14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40" y="1938655"/>
            <a:ext cx="5821680" cy="3274695"/>
          </a:xfrm>
          <a:prstGeom prst="rect">
            <a:avLst/>
          </a:prstGeom>
        </p:spPr>
      </p:pic>
      <p:pic>
        <p:nvPicPr>
          <p:cNvPr id="16" name="图片 15" descr="3_en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260" y="1938020"/>
            <a:ext cx="5847080" cy="32893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03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1554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</a:p>
        </p:txBody>
      </p:sp>
      <p:pic>
        <p:nvPicPr>
          <p:cNvPr id="2" name="图片 1" descr="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15" y="1791335"/>
            <a:ext cx="5611495" cy="3156585"/>
          </a:xfrm>
          <a:prstGeom prst="rect">
            <a:avLst/>
          </a:prstGeom>
        </p:spPr>
      </p:pic>
      <p:pic>
        <p:nvPicPr>
          <p:cNvPr id="3" name="图片 2" descr="16_en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050" y="1790700"/>
            <a:ext cx="5611495" cy="31572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03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1554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</a:p>
        </p:txBody>
      </p:sp>
      <p:pic>
        <p:nvPicPr>
          <p:cNvPr id="6" name="图片 5" descr="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5" y="1974850"/>
            <a:ext cx="5817870" cy="2908935"/>
          </a:xfrm>
          <a:prstGeom prst="rect">
            <a:avLst/>
          </a:prstGeom>
        </p:spPr>
      </p:pic>
      <p:pic>
        <p:nvPicPr>
          <p:cNvPr id="7" name="图片 6" descr="47_en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855" y="1974215"/>
            <a:ext cx="5817870" cy="29089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543033" y="2753529"/>
            <a:ext cx="16129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543033" y="3676412"/>
            <a:ext cx="1612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2547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Contents</a:t>
            </a:r>
            <a:endParaRPr lang="zh-CN" altLang="en-US" sz="2000" dirty="0">
              <a:solidFill>
                <a:srgbClr val="22547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759450" y="1681480"/>
            <a:ext cx="3167380" cy="3343324"/>
            <a:chOff x="4470289" y="1522630"/>
            <a:chExt cx="2841114" cy="1907804"/>
          </a:xfrm>
        </p:grpSpPr>
        <p:sp>
          <p:nvSpPr>
            <p:cNvPr id="15" name="矩形 14"/>
            <p:cNvSpPr/>
            <p:nvPr/>
          </p:nvSpPr>
          <p:spPr>
            <a:xfrm>
              <a:off x="4483113" y="2274884"/>
              <a:ext cx="2828290" cy="403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zh-CN" sz="200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02.</a:t>
              </a:r>
              <a:r>
                <a:rPr lang="zh-CN" altLang="en-US" sz="200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项目实现历程与启发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4470289" y="1522630"/>
              <a:ext cx="2574290" cy="403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zh-CN" sz="200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01.</a:t>
              </a:r>
              <a:r>
                <a:rPr lang="zh-CN" altLang="en-US" sz="200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选题的背景与原因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4483113" y="3027138"/>
              <a:ext cx="2066290" cy="403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zh-CN" sz="200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03.</a:t>
              </a:r>
              <a:r>
                <a:rPr lang="zh-CN" altLang="en-US" sz="200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项目成果展示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03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1554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</a:p>
        </p:txBody>
      </p:sp>
      <p:pic>
        <p:nvPicPr>
          <p:cNvPr id="3" name="图片 2" descr="2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45" y="1468755"/>
            <a:ext cx="5192395" cy="4154170"/>
          </a:xfrm>
          <a:prstGeom prst="rect">
            <a:avLst/>
          </a:prstGeom>
        </p:spPr>
      </p:pic>
      <p:pic>
        <p:nvPicPr>
          <p:cNvPr id="4" name="图片 3" descr="246_en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180" y="1468755"/>
            <a:ext cx="5226685" cy="41814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03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1554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</a:p>
        </p:txBody>
      </p:sp>
      <p:pic>
        <p:nvPicPr>
          <p:cNvPr id="3" name="图片 2" descr="5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30" y="1688465"/>
            <a:ext cx="5586730" cy="3142615"/>
          </a:xfrm>
          <a:prstGeom prst="rect">
            <a:avLst/>
          </a:prstGeom>
        </p:spPr>
      </p:pic>
      <p:pic>
        <p:nvPicPr>
          <p:cNvPr id="4" name="图片 3" descr="554_en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15" y="1688465"/>
            <a:ext cx="5586730" cy="314261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03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1554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</a:p>
        </p:txBody>
      </p:sp>
      <p:pic>
        <p:nvPicPr>
          <p:cNvPr id="3" name="图片 2" descr="21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370" y="1593215"/>
            <a:ext cx="4224020" cy="4224020"/>
          </a:xfrm>
          <a:prstGeom prst="rect">
            <a:avLst/>
          </a:prstGeom>
        </p:spPr>
      </p:pic>
      <p:pic>
        <p:nvPicPr>
          <p:cNvPr id="4" name="图片 3" descr="2129_en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7965" y="1593215"/>
            <a:ext cx="4224020" cy="422402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03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1554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</a:p>
        </p:txBody>
      </p:sp>
      <p:pic>
        <p:nvPicPr>
          <p:cNvPr id="3" name="图片 2" descr="25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1740535"/>
            <a:ext cx="4879975" cy="3660140"/>
          </a:xfrm>
          <a:prstGeom prst="rect">
            <a:avLst/>
          </a:prstGeom>
        </p:spPr>
      </p:pic>
      <p:pic>
        <p:nvPicPr>
          <p:cNvPr id="4" name="图片 3" descr="2552_en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730" y="1741170"/>
            <a:ext cx="4879340" cy="365950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03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1554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</a:p>
        </p:txBody>
      </p:sp>
      <p:pic>
        <p:nvPicPr>
          <p:cNvPr id="3" name="图片 2" descr="50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20" y="1774190"/>
            <a:ext cx="5884545" cy="3310255"/>
          </a:xfrm>
          <a:prstGeom prst="rect">
            <a:avLst/>
          </a:prstGeom>
        </p:spPr>
      </p:pic>
      <p:pic>
        <p:nvPicPr>
          <p:cNvPr id="4" name="图片 3" descr="5015_en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995" y="1774190"/>
            <a:ext cx="5884545" cy="331025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384377" y="4117853"/>
            <a:ext cx="742451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恳请老师批评指正</a:t>
            </a:r>
          </a:p>
        </p:txBody>
      </p:sp>
      <p:sp>
        <p:nvSpPr>
          <p:cNvPr id="13" name="文本框 19"/>
          <p:cNvSpPr txBox="1"/>
          <p:nvPr/>
        </p:nvSpPr>
        <p:spPr>
          <a:xfrm>
            <a:off x="545823" y="2310957"/>
            <a:ext cx="11100354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9600" dirty="0">
                <a:solidFill>
                  <a:srgbClr val="22547F"/>
                </a:solidFill>
                <a:latin typeface="Road Rage" pitchFamily="50" charset="0"/>
                <a:ea typeface="微软雅黑" panose="020B0503020204020204" pitchFamily="34" charset="-122"/>
                <a:cs typeface="Arial" panose="020B0604020202020204" pitchFamily="34" charset="0"/>
              </a:rPr>
              <a:t>展示结束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4139329" y="1908739"/>
            <a:ext cx="3913343" cy="3040522"/>
            <a:chOff x="3616036" y="1502160"/>
            <a:chExt cx="4959929" cy="3853680"/>
          </a:xfrm>
        </p:grpSpPr>
        <p:sp>
          <p:nvSpPr>
            <p:cNvPr id="11" name="矩形 10"/>
            <p:cNvSpPr/>
            <p:nvPr/>
          </p:nvSpPr>
          <p:spPr>
            <a:xfrm>
              <a:off x="4169160" y="1502160"/>
              <a:ext cx="3853680" cy="3853680"/>
            </a:xfrm>
            <a:prstGeom prst="rect">
              <a:avLst/>
            </a:prstGeom>
            <a:noFill/>
            <a:ln w="38100">
              <a:solidFill>
                <a:srgbClr val="22547F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2547F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436044" y="2187900"/>
              <a:ext cx="1319912" cy="1319912"/>
            </a:xfrm>
            <a:prstGeom prst="rect">
              <a:avLst/>
            </a:prstGeom>
            <a:noFill/>
            <a:ln w="38100">
              <a:solidFill>
                <a:srgbClr val="2254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2547F"/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270877" y="2159149"/>
              <a:ext cx="1650245" cy="1404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dirty="0">
                  <a:ln w="28575">
                    <a:noFill/>
                  </a:ln>
                  <a:solidFill>
                    <a:srgbClr val="22547F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01</a:t>
              </a:r>
              <a:endParaRPr lang="zh-CN" altLang="en-US" sz="6600" dirty="0">
                <a:ln w="28575">
                  <a:noFill/>
                </a:ln>
                <a:solidFill>
                  <a:srgbClr val="2254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616036" y="3927890"/>
              <a:ext cx="4959929" cy="583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22547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选题的背景与原因</a:t>
              </a:r>
              <a:endParaRPr lang="en-US" altLang="zh-CN" sz="2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01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0116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选题的背景与原因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90550" y="1410970"/>
            <a:ext cx="10998835" cy="4361815"/>
            <a:chOff x="357749" y="1782886"/>
            <a:chExt cx="11485679" cy="4143750"/>
          </a:xfrm>
        </p:grpSpPr>
        <p:grpSp>
          <p:nvGrpSpPr>
            <p:cNvPr id="14" name="组合 13"/>
            <p:cNvGrpSpPr/>
            <p:nvPr/>
          </p:nvGrpSpPr>
          <p:grpSpPr>
            <a:xfrm>
              <a:off x="2488878" y="2222638"/>
              <a:ext cx="7195761" cy="3703998"/>
              <a:chOff x="1983778" y="1822096"/>
              <a:chExt cx="8193755" cy="4217713"/>
            </a:xfrm>
          </p:grpSpPr>
          <p:sp>
            <p:nvSpPr>
              <p:cNvPr id="21" name="AutoShape 2"/>
              <p:cNvSpPr/>
              <p:nvPr/>
            </p:nvSpPr>
            <p:spPr bwMode="auto">
              <a:xfrm>
                <a:off x="4712153" y="2666022"/>
                <a:ext cx="3635595" cy="2355321"/>
              </a:xfrm>
              <a:custGeom>
                <a:avLst/>
                <a:gdLst>
                  <a:gd name="T0" fmla="*/ 18327 w 21600"/>
                  <a:gd name="T1" fmla="*/ 5753 h 21600"/>
                  <a:gd name="T2" fmla="*/ 16233 w 21600"/>
                  <a:gd name="T3" fmla="*/ 6923 h 21600"/>
                  <a:gd name="T4" fmla="*/ 16233 w 21600"/>
                  <a:gd name="T5" fmla="*/ 0 h 21600"/>
                  <a:gd name="T6" fmla="*/ 0 w 21600"/>
                  <a:gd name="T7" fmla="*/ 0 h 21600"/>
                  <a:gd name="T8" fmla="*/ 0 w 21600"/>
                  <a:gd name="T9" fmla="*/ 6923 h 21600"/>
                  <a:gd name="T10" fmla="*/ 2095 w 21600"/>
                  <a:gd name="T11" fmla="*/ 5753 h 21600"/>
                  <a:gd name="T12" fmla="*/ 5367 w 21600"/>
                  <a:gd name="T13" fmla="*/ 10800 h 21600"/>
                  <a:gd name="T14" fmla="*/ 2095 w 21600"/>
                  <a:gd name="T15" fmla="*/ 15847 h 21600"/>
                  <a:gd name="T16" fmla="*/ 0 w 21600"/>
                  <a:gd name="T17" fmla="*/ 14677 h 21600"/>
                  <a:gd name="T18" fmla="*/ 0 w 21600"/>
                  <a:gd name="T19" fmla="*/ 21600 h 21600"/>
                  <a:gd name="T20" fmla="*/ 16233 w 21600"/>
                  <a:gd name="T21" fmla="*/ 21600 h 21600"/>
                  <a:gd name="T22" fmla="*/ 16233 w 21600"/>
                  <a:gd name="T23" fmla="*/ 14677 h 21600"/>
                  <a:gd name="T24" fmla="*/ 18327 w 21600"/>
                  <a:gd name="T25" fmla="*/ 15847 h 21600"/>
                  <a:gd name="T26" fmla="*/ 21600 w 21600"/>
                  <a:gd name="T27" fmla="*/ 10800 h 21600"/>
                  <a:gd name="T28" fmla="*/ 18327 w 21600"/>
                  <a:gd name="T29" fmla="*/ 5753 h 21600"/>
                  <a:gd name="T30" fmla="*/ 18327 w 21600"/>
                  <a:gd name="T31" fmla="*/ 5753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00" h="21600">
                    <a:moveTo>
                      <a:pt x="18327" y="5753"/>
                    </a:moveTo>
                    <a:cubicBezTo>
                      <a:pt x="17530" y="5753"/>
                      <a:pt x="16800" y="6193"/>
                      <a:pt x="16233" y="6923"/>
                    </a:cubicBezTo>
                    <a:lnTo>
                      <a:pt x="16233" y="0"/>
                    </a:lnTo>
                    <a:lnTo>
                      <a:pt x="0" y="0"/>
                    </a:lnTo>
                    <a:lnTo>
                      <a:pt x="0" y="6923"/>
                    </a:lnTo>
                    <a:cubicBezTo>
                      <a:pt x="568" y="6193"/>
                      <a:pt x="1298" y="5753"/>
                      <a:pt x="2095" y="5753"/>
                    </a:cubicBezTo>
                    <a:cubicBezTo>
                      <a:pt x="3902" y="5753"/>
                      <a:pt x="5367" y="8013"/>
                      <a:pt x="5367" y="10800"/>
                    </a:cubicBezTo>
                    <a:cubicBezTo>
                      <a:pt x="5367" y="13587"/>
                      <a:pt x="3902" y="15847"/>
                      <a:pt x="2095" y="15847"/>
                    </a:cubicBezTo>
                    <a:cubicBezTo>
                      <a:pt x="1298" y="15847"/>
                      <a:pt x="568" y="15407"/>
                      <a:pt x="0" y="14677"/>
                    </a:cubicBezTo>
                    <a:lnTo>
                      <a:pt x="0" y="21600"/>
                    </a:lnTo>
                    <a:lnTo>
                      <a:pt x="16233" y="21600"/>
                    </a:lnTo>
                    <a:lnTo>
                      <a:pt x="16233" y="14677"/>
                    </a:lnTo>
                    <a:cubicBezTo>
                      <a:pt x="16800" y="15407"/>
                      <a:pt x="17530" y="15847"/>
                      <a:pt x="18327" y="15847"/>
                    </a:cubicBezTo>
                    <a:cubicBezTo>
                      <a:pt x="20135" y="15847"/>
                      <a:pt x="21600" y="13587"/>
                      <a:pt x="21600" y="10800"/>
                    </a:cubicBezTo>
                    <a:cubicBezTo>
                      <a:pt x="21600" y="8013"/>
                      <a:pt x="20135" y="5753"/>
                      <a:pt x="18327" y="5753"/>
                    </a:cubicBezTo>
                    <a:close/>
                    <a:moveTo>
                      <a:pt x="18327" y="5753"/>
                    </a:moveTo>
                  </a:path>
                </a:pathLst>
              </a:custGeom>
              <a:solidFill>
                <a:srgbClr val="22547F"/>
              </a:solidFill>
              <a:ln>
                <a:solidFill>
                  <a:schemeClr val="bg1"/>
                </a:solidFill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2" name="AutoShape 3"/>
              <p:cNvSpPr/>
              <p:nvPr/>
            </p:nvSpPr>
            <p:spPr bwMode="auto">
              <a:xfrm>
                <a:off x="1983778" y="2666022"/>
                <a:ext cx="3635595" cy="2355321"/>
              </a:xfrm>
              <a:custGeom>
                <a:avLst/>
                <a:gdLst>
                  <a:gd name="T0" fmla="*/ 18327 w 21600"/>
                  <a:gd name="T1" fmla="*/ 5753 h 21600"/>
                  <a:gd name="T2" fmla="*/ 16233 w 21600"/>
                  <a:gd name="T3" fmla="*/ 6923 h 21600"/>
                  <a:gd name="T4" fmla="*/ 16233 w 21600"/>
                  <a:gd name="T5" fmla="*/ 0 h 21600"/>
                  <a:gd name="T6" fmla="*/ 0 w 21600"/>
                  <a:gd name="T7" fmla="*/ 0 h 21600"/>
                  <a:gd name="T8" fmla="*/ 0 w 21600"/>
                  <a:gd name="T9" fmla="*/ 21600 h 21600"/>
                  <a:gd name="T10" fmla="*/ 16233 w 21600"/>
                  <a:gd name="T11" fmla="*/ 21600 h 21600"/>
                  <a:gd name="T12" fmla="*/ 16233 w 21600"/>
                  <a:gd name="T13" fmla="*/ 14677 h 21600"/>
                  <a:gd name="T14" fmla="*/ 18327 w 21600"/>
                  <a:gd name="T15" fmla="*/ 15847 h 21600"/>
                  <a:gd name="T16" fmla="*/ 21600 w 21600"/>
                  <a:gd name="T17" fmla="*/ 10800 h 21600"/>
                  <a:gd name="T18" fmla="*/ 18327 w 21600"/>
                  <a:gd name="T19" fmla="*/ 5753 h 21600"/>
                  <a:gd name="T20" fmla="*/ 18327 w 21600"/>
                  <a:gd name="T21" fmla="*/ 5753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600" h="21600">
                    <a:moveTo>
                      <a:pt x="18327" y="5753"/>
                    </a:moveTo>
                    <a:cubicBezTo>
                      <a:pt x="17530" y="5753"/>
                      <a:pt x="16800" y="6193"/>
                      <a:pt x="16233" y="6923"/>
                    </a:cubicBezTo>
                    <a:lnTo>
                      <a:pt x="16233" y="0"/>
                    </a:lnTo>
                    <a:lnTo>
                      <a:pt x="0" y="0"/>
                    </a:lnTo>
                    <a:lnTo>
                      <a:pt x="0" y="21600"/>
                    </a:lnTo>
                    <a:lnTo>
                      <a:pt x="16233" y="21600"/>
                    </a:lnTo>
                    <a:lnTo>
                      <a:pt x="16233" y="14677"/>
                    </a:lnTo>
                    <a:cubicBezTo>
                      <a:pt x="16800" y="15407"/>
                      <a:pt x="17530" y="15847"/>
                      <a:pt x="18327" y="15847"/>
                    </a:cubicBezTo>
                    <a:cubicBezTo>
                      <a:pt x="20135" y="15847"/>
                      <a:pt x="21600" y="13587"/>
                      <a:pt x="21600" y="10800"/>
                    </a:cubicBezTo>
                    <a:cubicBezTo>
                      <a:pt x="21600" y="8013"/>
                      <a:pt x="20135" y="5753"/>
                      <a:pt x="18327" y="5753"/>
                    </a:cubicBezTo>
                    <a:close/>
                    <a:moveTo>
                      <a:pt x="18327" y="5753"/>
                    </a:moveTo>
                  </a:path>
                </a:pathLst>
              </a:custGeom>
              <a:solidFill>
                <a:srgbClr val="22547F"/>
              </a:solidFill>
              <a:ln>
                <a:solidFill>
                  <a:schemeClr val="bg1"/>
                </a:solidFill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3" name="AutoShape 4"/>
              <p:cNvSpPr/>
              <p:nvPr/>
            </p:nvSpPr>
            <p:spPr bwMode="auto">
              <a:xfrm>
                <a:off x="7444363" y="2666022"/>
                <a:ext cx="2733170" cy="2355321"/>
              </a:xfrm>
              <a:custGeom>
                <a:avLst/>
                <a:gdLst>
                  <a:gd name="T0" fmla="*/ 21600 w 21600"/>
                  <a:gd name="T1" fmla="*/ 14677 h 21600"/>
                  <a:gd name="T2" fmla="*/ 21600 w 21600"/>
                  <a:gd name="T3" fmla="*/ 6923 h 21600"/>
                  <a:gd name="T4" fmla="*/ 2160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6923 h 21600"/>
                  <a:gd name="T10" fmla="*/ 2787 w 21600"/>
                  <a:gd name="T11" fmla="*/ 5753 h 21600"/>
                  <a:gd name="T12" fmla="*/ 7142 w 21600"/>
                  <a:gd name="T13" fmla="*/ 10800 h 21600"/>
                  <a:gd name="T14" fmla="*/ 2787 w 21600"/>
                  <a:gd name="T15" fmla="*/ 15847 h 21600"/>
                  <a:gd name="T16" fmla="*/ 0 w 21600"/>
                  <a:gd name="T17" fmla="*/ 14677 h 21600"/>
                  <a:gd name="T18" fmla="*/ 0 w 21600"/>
                  <a:gd name="T19" fmla="*/ 21600 h 21600"/>
                  <a:gd name="T20" fmla="*/ 21600 w 21600"/>
                  <a:gd name="T21" fmla="*/ 21600 h 21600"/>
                  <a:gd name="T22" fmla="*/ 21600 w 21600"/>
                  <a:gd name="T23" fmla="*/ 14677 h 21600"/>
                  <a:gd name="T24" fmla="*/ 21600 w 21600"/>
                  <a:gd name="T25" fmla="*/ 14677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600" h="21600">
                    <a:moveTo>
                      <a:pt x="21600" y="14677"/>
                    </a:moveTo>
                    <a:lnTo>
                      <a:pt x="21600" y="6923"/>
                    </a:lnTo>
                    <a:lnTo>
                      <a:pt x="21600" y="0"/>
                    </a:lnTo>
                    <a:lnTo>
                      <a:pt x="0" y="0"/>
                    </a:lnTo>
                    <a:lnTo>
                      <a:pt x="0" y="6923"/>
                    </a:lnTo>
                    <a:cubicBezTo>
                      <a:pt x="755" y="6193"/>
                      <a:pt x="1727" y="5753"/>
                      <a:pt x="2787" y="5753"/>
                    </a:cubicBezTo>
                    <a:cubicBezTo>
                      <a:pt x="5192" y="5753"/>
                      <a:pt x="7142" y="8013"/>
                      <a:pt x="7142" y="10800"/>
                    </a:cubicBezTo>
                    <a:cubicBezTo>
                      <a:pt x="7142" y="13587"/>
                      <a:pt x="5192" y="15847"/>
                      <a:pt x="2787" y="15847"/>
                    </a:cubicBezTo>
                    <a:cubicBezTo>
                      <a:pt x="1727" y="15847"/>
                      <a:pt x="755" y="15407"/>
                      <a:pt x="0" y="14677"/>
                    </a:cubicBez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14677"/>
                      <a:pt x="21600" y="14677"/>
                    </a:cubicBezTo>
                    <a:close/>
                    <a:moveTo>
                      <a:pt x="21600" y="14677"/>
                    </a:moveTo>
                  </a:path>
                </a:pathLst>
              </a:custGeom>
              <a:solidFill>
                <a:srgbClr val="22547F"/>
              </a:solidFill>
              <a:ln>
                <a:solidFill>
                  <a:schemeClr val="bg1"/>
                </a:solidFill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4" name="Rectangle 6"/>
              <p:cNvSpPr/>
              <p:nvPr/>
            </p:nvSpPr>
            <p:spPr bwMode="auto">
              <a:xfrm>
                <a:off x="2750102" y="3486932"/>
                <a:ext cx="1400126" cy="72117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 anchor="ctr"/>
              <a:lstStyle/>
              <a:p>
                <a:r>
                  <a:rPr lang="zh-CN" altLang="en-US" b="1" dirty="0">
                    <a:solidFill>
                      <a:srgbClr val="FFFFFF"/>
                    </a:solidFill>
                    <a:latin typeface="Arial" panose="020B0604020202020204" pitchFamily="34" charset="0"/>
                    <a:ea typeface="MS PGothic" panose="020B0600070205080204" charset="-128"/>
                    <a:cs typeface="Arial" panose="020B0604020202020204" pitchFamily="34" charset="0"/>
                    <a:sym typeface="Nexa Bold" charset="0"/>
                  </a:rPr>
                  <a:t>扬长</a:t>
                </a:r>
                <a:r>
                  <a:rPr lang="zh-CN" altLang="en-US" dirty="0">
                    <a:solidFill>
                      <a:srgbClr val="FFFFFF"/>
                    </a:solidFill>
                    <a:latin typeface="Arial" panose="020B0604020202020204" pitchFamily="34" charset="0"/>
                    <a:ea typeface="MS PGothic" panose="020B0600070205080204" charset="-128"/>
                    <a:cs typeface="Arial" panose="020B0604020202020204" pitchFamily="34" charset="0"/>
                    <a:sym typeface="Nexa Bold" charset="0"/>
                  </a:rPr>
                  <a:t>避短</a:t>
                </a:r>
              </a:p>
            </p:txBody>
          </p:sp>
          <p:sp>
            <p:nvSpPr>
              <p:cNvPr id="25" name="Rectangle 7"/>
              <p:cNvSpPr/>
              <p:nvPr/>
            </p:nvSpPr>
            <p:spPr bwMode="auto">
              <a:xfrm>
                <a:off x="5783224" y="3486932"/>
                <a:ext cx="1400126" cy="72117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 anchor="ctr"/>
              <a:lstStyle/>
              <a:p>
                <a:r>
                  <a:rPr lang="zh-CN" altLang="en-US" dirty="0">
                    <a:solidFill>
                      <a:srgbClr val="FFFFFF"/>
                    </a:solidFill>
                    <a:latin typeface="Arial" panose="020B0604020202020204" pitchFamily="34" charset="0"/>
                    <a:ea typeface="MS PGothic" panose="020B0600070205080204" charset="-128"/>
                    <a:cs typeface="Arial" panose="020B0604020202020204" pitchFamily="34" charset="0"/>
                    <a:sym typeface="Nexa Bold" charset="0"/>
                  </a:rPr>
                  <a:t>美的追求</a:t>
                </a:r>
              </a:p>
            </p:txBody>
          </p:sp>
          <p:sp>
            <p:nvSpPr>
              <p:cNvPr id="26" name="Rectangle 8"/>
              <p:cNvSpPr/>
              <p:nvPr/>
            </p:nvSpPr>
            <p:spPr bwMode="auto">
              <a:xfrm>
                <a:off x="8507981" y="3486932"/>
                <a:ext cx="1400126" cy="72117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0" tIns="0" rIns="0" bIns="0" anchor="ctr"/>
              <a:lstStyle/>
              <a:p>
                <a:r>
                  <a:rPr lang="zh-CN" altLang="en-US" b="1">
                    <a:solidFill>
                      <a:srgbClr val="FFFFFF"/>
                    </a:solidFill>
                    <a:latin typeface="Arial" panose="020B0604020202020204" pitchFamily="34" charset="0"/>
                    <a:ea typeface="MS PGothic" panose="020B0600070205080204" charset="-128"/>
                    <a:cs typeface="Arial" panose="020B0604020202020204" pitchFamily="34" charset="0"/>
                    <a:sym typeface="Nexa Bold" charset="0"/>
                  </a:rPr>
                  <a:t>实现方向</a:t>
                </a:r>
              </a:p>
            </p:txBody>
          </p:sp>
          <p:sp>
            <p:nvSpPr>
              <p:cNvPr id="27" name="Freeform 9"/>
              <p:cNvSpPr/>
              <p:nvPr/>
            </p:nvSpPr>
            <p:spPr bwMode="auto">
              <a:xfrm>
                <a:off x="6219712" y="4689527"/>
                <a:ext cx="1181497" cy="135028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2235200 h 21600"/>
                  <a:gd name="T4" fmla="*/ 1955800 w 21600"/>
                  <a:gd name="T5" fmla="*/ 223520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25400" cap="flat">
                <a:solidFill>
                  <a:srgbClr val="22547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8" name="Freeform 11"/>
              <p:cNvSpPr/>
              <p:nvPr/>
            </p:nvSpPr>
            <p:spPr bwMode="auto">
              <a:xfrm rot="10800000">
                <a:off x="2789344" y="1822096"/>
                <a:ext cx="1127792" cy="101271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1676400 h 21600"/>
                  <a:gd name="T4" fmla="*/ 1866900 w 21600"/>
                  <a:gd name="T5" fmla="*/ 167640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25400" cap="flat">
                <a:solidFill>
                  <a:srgbClr val="22547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9" name="Freeform 13"/>
              <p:cNvSpPr/>
              <p:nvPr/>
            </p:nvSpPr>
            <p:spPr bwMode="auto">
              <a:xfrm rot="10800000" flipH="1">
                <a:off x="8274864" y="1822096"/>
                <a:ext cx="1127792" cy="101271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1676400 h 21600"/>
                  <a:gd name="T4" fmla="*/ 1866900 w 21600"/>
                  <a:gd name="T5" fmla="*/ 167640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</a:path>
                </a:pathLst>
              </a:custGeom>
              <a:noFill/>
              <a:ln w="25400" cap="flat">
                <a:solidFill>
                  <a:srgbClr val="22547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9004850" y="1782886"/>
              <a:ext cx="2838578" cy="1109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只凭借图像本身进行处理</a:t>
              </a:r>
            </a:p>
            <a:p>
              <a:pPr>
                <a:lnSpc>
                  <a:spcPct val="125000"/>
                </a:lnSpc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海底建模还原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: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×</a:t>
              </a:r>
            </a:p>
            <a:p>
              <a:pPr>
                <a:lnSpc>
                  <a:spcPct val="125000"/>
                </a:lnSpc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在没有数据集的情况下，机器学习的方法不太可行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57749" y="1848135"/>
              <a:ext cx="2912553" cy="744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5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项目一、三：识别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→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处理</a:t>
              </a:r>
            </a:p>
            <a:p>
              <a:pPr algn="r">
                <a:lnSpc>
                  <a:spcPct val="125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项目二：色彩处理</a:t>
              </a: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825" y="4897120"/>
            <a:ext cx="4655185" cy="18656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4575740" y="1908739"/>
            <a:ext cx="3040522" cy="3040522"/>
            <a:chOff x="4169160" y="1502160"/>
            <a:chExt cx="3853680" cy="3853680"/>
          </a:xfrm>
        </p:grpSpPr>
        <p:sp>
          <p:nvSpPr>
            <p:cNvPr id="11" name="矩形 10"/>
            <p:cNvSpPr/>
            <p:nvPr/>
          </p:nvSpPr>
          <p:spPr>
            <a:xfrm>
              <a:off x="4169160" y="1502160"/>
              <a:ext cx="3853680" cy="3853680"/>
            </a:xfrm>
            <a:prstGeom prst="rect">
              <a:avLst/>
            </a:prstGeom>
            <a:noFill/>
            <a:ln w="38100">
              <a:solidFill>
                <a:srgbClr val="22547F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2547F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436044" y="2187900"/>
              <a:ext cx="1319912" cy="1319912"/>
            </a:xfrm>
            <a:prstGeom prst="rect">
              <a:avLst/>
            </a:prstGeom>
            <a:noFill/>
            <a:ln w="38100">
              <a:solidFill>
                <a:srgbClr val="2254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2547F"/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270877" y="2159149"/>
              <a:ext cx="1650245" cy="1404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dirty="0">
                  <a:ln w="28575">
                    <a:noFill/>
                  </a:ln>
                  <a:solidFill>
                    <a:srgbClr val="22547F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02</a:t>
              </a:r>
              <a:endParaRPr lang="zh-CN" altLang="en-US" sz="6600" dirty="0">
                <a:ln w="28575">
                  <a:noFill/>
                </a:ln>
                <a:solidFill>
                  <a:srgbClr val="2254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4252443" y="3795901"/>
            <a:ext cx="368711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en-US" altLang="zh-CN" sz="2400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Shape 249"/>
          <p:cNvSpPr/>
          <p:nvPr/>
        </p:nvSpPr>
        <p:spPr>
          <a:xfrm>
            <a:off x="7236690" y="2261290"/>
            <a:ext cx="239727" cy="1712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6" y="17282"/>
                </a:moveTo>
                <a:lnTo>
                  <a:pt x="1544" y="17282"/>
                </a:lnTo>
                <a:cubicBezTo>
                  <a:pt x="691" y="17282"/>
                  <a:pt x="0" y="18250"/>
                  <a:pt x="0" y="19441"/>
                </a:cubicBezTo>
                <a:cubicBezTo>
                  <a:pt x="0" y="20638"/>
                  <a:pt x="691" y="21600"/>
                  <a:pt x="1544" y="21600"/>
                </a:cubicBezTo>
                <a:lnTo>
                  <a:pt x="20056" y="21600"/>
                </a:lnTo>
                <a:cubicBezTo>
                  <a:pt x="20909" y="21600"/>
                  <a:pt x="21600" y="20638"/>
                  <a:pt x="21600" y="19441"/>
                </a:cubicBezTo>
                <a:cubicBezTo>
                  <a:pt x="21600" y="18250"/>
                  <a:pt x="20909" y="17282"/>
                  <a:pt x="20056" y="17282"/>
                </a:cubicBezTo>
                <a:close/>
                <a:moveTo>
                  <a:pt x="1544" y="4321"/>
                </a:moveTo>
                <a:lnTo>
                  <a:pt x="20056" y="4321"/>
                </a:lnTo>
                <a:cubicBezTo>
                  <a:pt x="20909" y="4321"/>
                  <a:pt x="21600" y="3353"/>
                  <a:pt x="21600" y="2159"/>
                </a:cubicBezTo>
                <a:cubicBezTo>
                  <a:pt x="21600" y="965"/>
                  <a:pt x="20909" y="0"/>
                  <a:pt x="20056" y="0"/>
                </a:cubicBezTo>
                <a:lnTo>
                  <a:pt x="1544" y="0"/>
                </a:lnTo>
                <a:cubicBezTo>
                  <a:pt x="691" y="0"/>
                  <a:pt x="0" y="965"/>
                  <a:pt x="0" y="2159"/>
                </a:cubicBezTo>
                <a:cubicBezTo>
                  <a:pt x="0" y="3353"/>
                  <a:pt x="691" y="4321"/>
                  <a:pt x="1544" y="4321"/>
                </a:cubicBezTo>
                <a:close/>
                <a:moveTo>
                  <a:pt x="20056" y="8640"/>
                </a:moveTo>
                <a:lnTo>
                  <a:pt x="1544" y="8640"/>
                </a:lnTo>
                <a:cubicBezTo>
                  <a:pt x="691" y="8640"/>
                  <a:pt x="0" y="9608"/>
                  <a:pt x="0" y="10799"/>
                </a:cubicBezTo>
                <a:cubicBezTo>
                  <a:pt x="0" y="11996"/>
                  <a:pt x="691" y="12958"/>
                  <a:pt x="1544" y="12958"/>
                </a:cubicBezTo>
                <a:lnTo>
                  <a:pt x="20056" y="12958"/>
                </a:lnTo>
                <a:cubicBezTo>
                  <a:pt x="20909" y="12958"/>
                  <a:pt x="21600" y="11996"/>
                  <a:pt x="21600" y="10799"/>
                </a:cubicBezTo>
                <a:cubicBezTo>
                  <a:pt x="21600" y="9608"/>
                  <a:pt x="20909" y="8640"/>
                  <a:pt x="20056" y="864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/>
            <a:endParaRPr/>
          </a:p>
        </p:txBody>
      </p:sp>
      <p:sp>
        <p:nvSpPr>
          <p:cNvPr id="33" name="Shape 204"/>
          <p:cNvSpPr/>
          <p:nvPr/>
        </p:nvSpPr>
        <p:spPr>
          <a:xfrm>
            <a:off x="4483966" y="2233244"/>
            <a:ext cx="239727" cy="232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0" h="21600" extrusionOk="0">
                <a:moveTo>
                  <a:pt x="8400" y="0"/>
                </a:moveTo>
                <a:cubicBezTo>
                  <a:pt x="3600" y="0"/>
                  <a:pt x="0" y="3946"/>
                  <a:pt x="0" y="8723"/>
                </a:cubicBezTo>
                <a:cubicBezTo>
                  <a:pt x="0" y="13500"/>
                  <a:pt x="3600" y="17238"/>
                  <a:pt x="8400" y="17238"/>
                </a:cubicBezTo>
                <a:cubicBezTo>
                  <a:pt x="10400" y="17238"/>
                  <a:pt x="12200" y="16615"/>
                  <a:pt x="13600" y="15369"/>
                </a:cubicBezTo>
                <a:cubicBezTo>
                  <a:pt x="13600" y="15369"/>
                  <a:pt x="13800" y="15577"/>
                  <a:pt x="13800" y="15785"/>
                </a:cubicBezTo>
                <a:cubicBezTo>
                  <a:pt x="19000" y="20977"/>
                  <a:pt x="19000" y="20977"/>
                  <a:pt x="19000" y="20977"/>
                </a:cubicBezTo>
                <a:cubicBezTo>
                  <a:pt x="19400" y="21392"/>
                  <a:pt x="19800" y="21600"/>
                  <a:pt x="20000" y="21600"/>
                </a:cubicBezTo>
                <a:cubicBezTo>
                  <a:pt x="20400" y="21600"/>
                  <a:pt x="20800" y="21392"/>
                  <a:pt x="21200" y="20977"/>
                </a:cubicBezTo>
                <a:cubicBezTo>
                  <a:pt x="21600" y="20562"/>
                  <a:pt x="21600" y="19523"/>
                  <a:pt x="21200" y="18900"/>
                </a:cubicBezTo>
                <a:cubicBezTo>
                  <a:pt x="16000" y="13500"/>
                  <a:pt x="16000" y="13500"/>
                  <a:pt x="16000" y="13500"/>
                </a:cubicBezTo>
                <a:cubicBezTo>
                  <a:pt x="15800" y="13500"/>
                  <a:pt x="15600" y="13292"/>
                  <a:pt x="15400" y="13292"/>
                </a:cubicBezTo>
                <a:cubicBezTo>
                  <a:pt x="16200" y="11838"/>
                  <a:pt x="16600" y="10385"/>
                  <a:pt x="16600" y="8723"/>
                </a:cubicBezTo>
                <a:cubicBezTo>
                  <a:pt x="16600" y="3946"/>
                  <a:pt x="13000" y="0"/>
                  <a:pt x="8400" y="0"/>
                </a:cubicBezTo>
                <a:close/>
                <a:moveTo>
                  <a:pt x="8400" y="2700"/>
                </a:moveTo>
                <a:cubicBezTo>
                  <a:pt x="11600" y="2700"/>
                  <a:pt x="14200" y="5400"/>
                  <a:pt x="14200" y="8723"/>
                </a:cubicBezTo>
                <a:cubicBezTo>
                  <a:pt x="14200" y="9762"/>
                  <a:pt x="13800" y="10800"/>
                  <a:pt x="13200" y="11838"/>
                </a:cubicBezTo>
                <a:cubicBezTo>
                  <a:pt x="12800" y="12669"/>
                  <a:pt x="12800" y="12669"/>
                  <a:pt x="12800" y="12669"/>
                </a:cubicBezTo>
                <a:cubicBezTo>
                  <a:pt x="12000" y="13292"/>
                  <a:pt x="12000" y="13292"/>
                  <a:pt x="12000" y="13292"/>
                </a:cubicBezTo>
                <a:cubicBezTo>
                  <a:pt x="11000" y="14123"/>
                  <a:pt x="9600" y="14538"/>
                  <a:pt x="8400" y="14538"/>
                </a:cubicBezTo>
                <a:cubicBezTo>
                  <a:pt x="5200" y="14538"/>
                  <a:pt x="2600" y="12046"/>
                  <a:pt x="2600" y="8723"/>
                </a:cubicBezTo>
                <a:cubicBezTo>
                  <a:pt x="2600" y="5400"/>
                  <a:pt x="5200" y="2700"/>
                  <a:pt x="8400" y="270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493B7C8-DAAA-4F10-764C-61958F0F8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18" y="1752174"/>
            <a:ext cx="10947963" cy="4496031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3DFEDAC9-6E99-2441-A30F-E1A5328C1F13}"/>
              </a:ext>
            </a:extLst>
          </p:cNvPr>
          <p:cNvSpPr/>
          <p:nvPr/>
        </p:nvSpPr>
        <p:spPr>
          <a:xfrm>
            <a:off x="742343" y="1470782"/>
            <a:ext cx="1233030" cy="5627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算法框架 </a:t>
            </a:r>
            <a:r>
              <a:rPr lang="en-US" altLang="zh-CN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: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3339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5"/>
          <p:cNvSpPr/>
          <p:nvPr/>
        </p:nvSpPr>
        <p:spPr bwMode="auto">
          <a:xfrm>
            <a:off x="5182718" y="4290738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3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3" y="68"/>
                  <a:pt x="143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Freeform 6"/>
          <p:cNvSpPr/>
          <p:nvPr/>
        </p:nvSpPr>
        <p:spPr bwMode="auto">
          <a:xfrm>
            <a:off x="5157108" y="3154484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4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4" y="68"/>
                  <a:pt x="144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Freeform 7"/>
          <p:cNvSpPr/>
          <p:nvPr/>
        </p:nvSpPr>
        <p:spPr bwMode="auto">
          <a:xfrm>
            <a:off x="5182718" y="2043839"/>
            <a:ext cx="591715" cy="1357305"/>
          </a:xfrm>
          <a:custGeom>
            <a:avLst/>
            <a:gdLst>
              <a:gd name="T0" fmla="*/ 185 w 185"/>
              <a:gd name="T1" fmla="*/ 425 h 425"/>
              <a:gd name="T2" fmla="*/ 154 w 185"/>
              <a:gd name="T3" fmla="*/ 374 h 425"/>
              <a:gd name="T4" fmla="*/ 154 w 185"/>
              <a:gd name="T5" fmla="*/ 78 h 425"/>
              <a:gd name="T6" fmla="*/ 143 w 185"/>
              <a:gd name="T7" fmla="*/ 67 h 425"/>
              <a:gd name="T8" fmla="*/ 11 w 185"/>
              <a:gd name="T9" fmla="*/ 5 h 425"/>
              <a:gd name="T10" fmla="*/ 0 w 185"/>
              <a:gd name="T11" fmla="*/ 16 h 425"/>
              <a:gd name="T12" fmla="*/ 0 w 185"/>
              <a:gd name="T13" fmla="*/ 303 h 425"/>
              <a:gd name="T14" fmla="*/ 31 w 185"/>
              <a:gd name="T15" fmla="*/ 355 h 425"/>
              <a:gd name="T16" fmla="*/ 185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185" y="425"/>
                </a:moveTo>
                <a:cubicBezTo>
                  <a:pt x="185" y="425"/>
                  <a:pt x="154" y="414"/>
                  <a:pt x="154" y="374"/>
                </a:cubicBezTo>
                <a:cubicBezTo>
                  <a:pt x="154" y="78"/>
                  <a:pt x="154" y="78"/>
                  <a:pt x="154" y="78"/>
                </a:cubicBezTo>
                <a:cubicBezTo>
                  <a:pt x="154" y="70"/>
                  <a:pt x="143" y="67"/>
                  <a:pt x="143" y="67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0" y="0"/>
                  <a:pt x="0" y="16"/>
                </a:cubicBezTo>
                <a:cubicBezTo>
                  <a:pt x="0" y="303"/>
                  <a:pt x="0" y="303"/>
                  <a:pt x="0" y="303"/>
                </a:cubicBezTo>
                <a:cubicBezTo>
                  <a:pt x="0" y="340"/>
                  <a:pt x="31" y="355"/>
                  <a:pt x="31" y="355"/>
                </a:cubicBezTo>
                <a:lnTo>
                  <a:pt x="185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6" name="Freeform 8"/>
          <p:cNvSpPr/>
          <p:nvPr/>
        </p:nvSpPr>
        <p:spPr bwMode="auto">
          <a:xfrm>
            <a:off x="6335147" y="4313652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7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4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7"/>
                  <a:pt x="42" y="67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7" name="Freeform 9"/>
          <p:cNvSpPr/>
          <p:nvPr/>
        </p:nvSpPr>
        <p:spPr bwMode="auto">
          <a:xfrm>
            <a:off x="6360756" y="3177398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0 w 185"/>
              <a:gd name="T3" fmla="*/ 374 h 425"/>
              <a:gd name="T4" fmla="*/ 30 w 185"/>
              <a:gd name="T5" fmla="*/ 78 h 425"/>
              <a:gd name="T6" fmla="*/ 41 w 185"/>
              <a:gd name="T7" fmla="*/ 67 h 425"/>
              <a:gd name="T8" fmla="*/ 174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0" y="414"/>
                  <a:pt x="30" y="374"/>
                </a:cubicBezTo>
                <a:cubicBezTo>
                  <a:pt x="30" y="78"/>
                  <a:pt x="30" y="78"/>
                  <a:pt x="30" y="78"/>
                </a:cubicBezTo>
                <a:cubicBezTo>
                  <a:pt x="30" y="70"/>
                  <a:pt x="41" y="67"/>
                  <a:pt x="41" y="67"/>
                </a:cubicBezTo>
                <a:cubicBezTo>
                  <a:pt x="174" y="5"/>
                  <a:pt x="174" y="5"/>
                  <a:pt x="174" y="5"/>
                </a:cubicBezTo>
                <a:cubicBezTo>
                  <a:pt x="174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8" name="Freeform 10"/>
          <p:cNvSpPr/>
          <p:nvPr/>
        </p:nvSpPr>
        <p:spPr bwMode="auto">
          <a:xfrm>
            <a:off x="6335147" y="2064057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8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5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8"/>
                  <a:pt x="42" y="68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0" name="Shape 137"/>
          <p:cNvSpPr/>
          <p:nvPr/>
        </p:nvSpPr>
        <p:spPr>
          <a:xfrm>
            <a:off x="7088217" y="2077350"/>
            <a:ext cx="536674" cy="539083"/>
          </a:xfrm>
          <a:prstGeom prst="ellipse">
            <a:avLst/>
          </a:prstGeom>
          <a:solidFill>
            <a:srgbClr val="22547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1" name="Shape 249"/>
          <p:cNvSpPr/>
          <p:nvPr/>
        </p:nvSpPr>
        <p:spPr>
          <a:xfrm>
            <a:off x="7236690" y="2261290"/>
            <a:ext cx="239727" cy="1712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6" y="17282"/>
                </a:moveTo>
                <a:lnTo>
                  <a:pt x="1544" y="17282"/>
                </a:lnTo>
                <a:cubicBezTo>
                  <a:pt x="691" y="17282"/>
                  <a:pt x="0" y="18250"/>
                  <a:pt x="0" y="19441"/>
                </a:cubicBezTo>
                <a:cubicBezTo>
                  <a:pt x="0" y="20638"/>
                  <a:pt x="691" y="21600"/>
                  <a:pt x="1544" y="21600"/>
                </a:cubicBezTo>
                <a:lnTo>
                  <a:pt x="20056" y="21600"/>
                </a:lnTo>
                <a:cubicBezTo>
                  <a:pt x="20909" y="21600"/>
                  <a:pt x="21600" y="20638"/>
                  <a:pt x="21600" y="19441"/>
                </a:cubicBezTo>
                <a:cubicBezTo>
                  <a:pt x="21600" y="18250"/>
                  <a:pt x="20909" y="17282"/>
                  <a:pt x="20056" y="17282"/>
                </a:cubicBezTo>
                <a:close/>
                <a:moveTo>
                  <a:pt x="1544" y="4321"/>
                </a:moveTo>
                <a:lnTo>
                  <a:pt x="20056" y="4321"/>
                </a:lnTo>
                <a:cubicBezTo>
                  <a:pt x="20909" y="4321"/>
                  <a:pt x="21600" y="3353"/>
                  <a:pt x="21600" y="2159"/>
                </a:cubicBezTo>
                <a:cubicBezTo>
                  <a:pt x="21600" y="965"/>
                  <a:pt x="20909" y="0"/>
                  <a:pt x="20056" y="0"/>
                </a:cubicBezTo>
                <a:lnTo>
                  <a:pt x="1544" y="0"/>
                </a:lnTo>
                <a:cubicBezTo>
                  <a:pt x="691" y="0"/>
                  <a:pt x="0" y="965"/>
                  <a:pt x="0" y="2159"/>
                </a:cubicBezTo>
                <a:cubicBezTo>
                  <a:pt x="0" y="3353"/>
                  <a:pt x="691" y="4321"/>
                  <a:pt x="1544" y="4321"/>
                </a:cubicBezTo>
                <a:close/>
                <a:moveTo>
                  <a:pt x="20056" y="8640"/>
                </a:moveTo>
                <a:lnTo>
                  <a:pt x="1544" y="8640"/>
                </a:lnTo>
                <a:cubicBezTo>
                  <a:pt x="691" y="8640"/>
                  <a:pt x="0" y="9608"/>
                  <a:pt x="0" y="10799"/>
                </a:cubicBezTo>
                <a:cubicBezTo>
                  <a:pt x="0" y="11996"/>
                  <a:pt x="691" y="12958"/>
                  <a:pt x="1544" y="12958"/>
                </a:cubicBezTo>
                <a:lnTo>
                  <a:pt x="20056" y="12958"/>
                </a:lnTo>
                <a:cubicBezTo>
                  <a:pt x="20909" y="12958"/>
                  <a:pt x="21600" y="11996"/>
                  <a:pt x="21600" y="10799"/>
                </a:cubicBezTo>
                <a:cubicBezTo>
                  <a:pt x="21600" y="9608"/>
                  <a:pt x="20909" y="8640"/>
                  <a:pt x="20056" y="864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/>
            <a:endParaRPr/>
          </a:p>
        </p:txBody>
      </p:sp>
      <p:sp>
        <p:nvSpPr>
          <p:cNvPr id="32" name="Shape 125"/>
          <p:cNvSpPr/>
          <p:nvPr/>
        </p:nvSpPr>
        <p:spPr>
          <a:xfrm>
            <a:off x="4320241" y="2077132"/>
            <a:ext cx="536674" cy="539083"/>
          </a:xfrm>
          <a:prstGeom prst="ellipse">
            <a:avLst/>
          </a:prstGeom>
          <a:solidFill>
            <a:srgbClr val="22547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3" name="Shape 204"/>
          <p:cNvSpPr/>
          <p:nvPr/>
        </p:nvSpPr>
        <p:spPr>
          <a:xfrm>
            <a:off x="4483966" y="2233244"/>
            <a:ext cx="239727" cy="232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0" h="21600" extrusionOk="0">
                <a:moveTo>
                  <a:pt x="8400" y="0"/>
                </a:moveTo>
                <a:cubicBezTo>
                  <a:pt x="3600" y="0"/>
                  <a:pt x="0" y="3946"/>
                  <a:pt x="0" y="8723"/>
                </a:cubicBezTo>
                <a:cubicBezTo>
                  <a:pt x="0" y="13500"/>
                  <a:pt x="3600" y="17238"/>
                  <a:pt x="8400" y="17238"/>
                </a:cubicBezTo>
                <a:cubicBezTo>
                  <a:pt x="10400" y="17238"/>
                  <a:pt x="12200" y="16615"/>
                  <a:pt x="13600" y="15369"/>
                </a:cubicBezTo>
                <a:cubicBezTo>
                  <a:pt x="13600" y="15369"/>
                  <a:pt x="13800" y="15577"/>
                  <a:pt x="13800" y="15785"/>
                </a:cubicBezTo>
                <a:cubicBezTo>
                  <a:pt x="19000" y="20977"/>
                  <a:pt x="19000" y="20977"/>
                  <a:pt x="19000" y="20977"/>
                </a:cubicBezTo>
                <a:cubicBezTo>
                  <a:pt x="19400" y="21392"/>
                  <a:pt x="19800" y="21600"/>
                  <a:pt x="20000" y="21600"/>
                </a:cubicBezTo>
                <a:cubicBezTo>
                  <a:pt x="20400" y="21600"/>
                  <a:pt x="20800" y="21392"/>
                  <a:pt x="21200" y="20977"/>
                </a:cubicBezTo>
                <a:cubicBezTo>
                  <a:pt x="21600" y="20562"/>
                  <a:pt x="21600" y="19523"/>
                  <a:pt x="21200" y="18900"/>
                </a:cubicBezTo>
                <a:cubicBezTo>
                  <a:pt x="16000" y="13500"/>
                  <a:pt x="16000" y="13500"/>
                  <a:pt x="16000" y="13500"/>
                </a:cubicBezTo>
                <a:cubicBezTo>
                  <a:pt x="15800" y="13500"/>
                  <a:pt x="15600" y="13292"/>
                  <a:pt x="15400" y="13292"/>
                </a:cubicBezTo>
                <a:cubicBezTo>
                  <a:pt x="16200" y="11838"/>
                  <a:pt x="16600" y="10385"/>
                  <a:pt x="16600" y="8723"/>
                </a:cubicBezTo>
                <a:cubicBezTo>
                  <a:pt x="16600" y="3946"/>
                  <a:pt x="13000" y="0"/>
                  <a:pt x="8400" y="0"/>
                </a:cubicBezTo>
                <a:close/>
                <a:moveTo>
                  <a:pt x="8400" y="2700"/>
                </a:moveTo>
                <a:cubicBezTo>
                  <a:pt x="11600" y="2700"/>
                  <a:pt x="14200" y="5400"/>
                  <a:pt x="14200" y="8723"/>
                </a:cubicBezTo>
                <a:cubicBezTo>
                  <a:pt x="14200" y="9762"/>
                  <a:pt x="13800" y="10800"/>
                  <a:pt x="13200" y="11838"/>
                </a:cubicBezTo>
                <a:cubicBezTo>
                  <a:pt x="12800" y="12669"/>
                  <a:pt x="12800" y="12669"/>
                  <a:pt x="12800" y="12669"/>
                </a:cubicBezTo>
                <a:cubicBezTo>
                  <a:pt x="12000" y="13292"/>
                  <a:pt x="12000" y="13292"/>
                  <a:pt x="12000" y="13292"/>
                </a:cubicBezTo>
                <a:cubicBezTo>
                  <a:pt x="11000" y="14123"/>
                  <a:pt x="9600" y="14538"/>
                  <a:pt x="8400" y="14538"/>
                </a:cubicBezTo>
                <a:cubicBezTo>
                  <a:pt x="5200" y="14538"/>
                  <a:pt x="2600" y="12046"/>
                  <a:pt x="2600" y="8723"/>
                </a:cubicBezTo>
                <a:cubicBezTo>
                  <a:pt x="2600" y="5400"/>
                  <a:pt x="5200" y="2700"/>
                  <a:pt x="8400" y="270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6" name="文本框 35"/>
          <p:cNvSpPr txBox="1"/>
          <p:nvPr/>
        </p:nvSpPr>
        <p:spPr>
          <a:xfrm>
            <a:off x="7785676" y="2807888"/>
            <a:ext cx="3194621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直方图均衡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白平衡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水下去雾</a:t>
            </a:r>
          </a:p>
          <a:p>
            <a:pPr algn="just">
              <a:lnSpc>
                <a:spcPct val="125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无监督色彩校正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785735" y="1940560"/>
            <a:ext cx="30391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参考相似项目，</a:t>
            </a: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寻找有效的处理方法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051729" y="2337353"/>
            <a:ext cx="3194621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查阅文献，下载代码，跑通结果</a:t>
            </a:r>
          </a:p>
          <a:p>
            <a:pPr algn="r"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但结果不尽人意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1703705" y="1940560"/>
            <a:ext cx="25425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文献查阅与效果整理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" y="4418965"/>
            <a:ext cx="1866265" cy="21691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90" y="2890520"/>
            <a:ext cx="1575435" cy="15284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925" y="3243580"/>
            <a:ext cx="3256280" cy="30391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5"/>
          <p:cNvSpPr/>
          <p:nvPr/>
        </p:nvSpPr>
        <p:spPr bwMode="auto">
          <a:xfrm>
            <a:off x="5182718" y="4290738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3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3" y="68"/>
                  <a:pt x="143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Freeform 6"/>
          <p:cNvSpPr/>
          <p:nvPr/>
        </p:nvSpPr>
        <p:spPr bwMode="auto">
          <a:xfrm>
            <a:off x="5157108" y="3154484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4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4" y="68"/>
                  <a:pt x="144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Freeform 7"/>
          <p:cNvSpPr/>
          <p:nvPr/>
        </p:nvSpPr>
        <p:spPr bwMode="auto">
          <a:xfrm>
            <a:off x="5182718" y="2043839"/>
            <a:ext cx="591715" cy="1357305"/>
          </a:xfrm>
          <a:custGeom>
            <a:avLst/>
            <a:gdLst>
              <a:gd name="T0" fmla="*/ 185 w 185"/>
              <a:gd name="T1" fmla="*/ 425 h 425"/>
              <a:gd name="T2" fmla="*/ 154 w 185"/>
              <a:gd name="T3" fmla="*/ 374 h 425"/>
              <a:gd name="T4" fmla="*/ 154 w 185"/>
              <a:gd name="T5" fmla="*/ 78 h 425"/>
              <a:gd name="T6" fmla="*/ 143 w 185"/>
              <a:gd name="T7" fmla="*/ 67 h 425"/>
              <a:gd name="T8" fmla="*/ 11 w 185"/>
              <a:gd name="T9" fmla="*/ 5 h 425"/>
              <a:gd name="T10" fmla="*/ 0 w 185"/>
              <a:gd name="T11" fmla="*/ 16 h 425"/>
              <a:gd name="T12" fmla="*/ 0 w 185"/>
              <a:gd name="T13" fmla="*/ 303 h 425"/>
              <a:gd name="T14" fmla="*/ 31 w 185"/>
              <a:gd name="T15" fmla="*/ 355 h 425"/>
              <a:gd name="T16" fmla="*/ 185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185" y="425"/>
                </a:moveTo>
                <a:cubicBezTo>
                  <a:pt x="185" y="425"/>
                  <a:pt x="154" y="414"/>
                  <a:pt x="154" y="374"/>
                </a:cubicBezTo>
                <a:cubicBezTo>
                  <a:pt x="154" y="78"/>
                  <a:pt x="154" y="78"/>
                  <a:pt x="154" y="78"/>
                </a:cubicBezTo>
                <a:cubicBezTo>
                  <a:pt x="154" y="70"/>
                  <a:pt x="143" y="67"/>
                  <a:pt x="143" y="67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0" y="0"/>
                  <a:pt x="0" y="16"/>
                </a:cubicBezTo>
                <a:cubicBezTo>
                  <a:pt x="0" y="303"/>
                  <a:pt x="0" y="303"/>
                  <a:pt x="0" y="303"/>
                </a:cubicBezTo>
                <a:cubicBezTo>
                  <a:pt x="0" y="340"/>
                  <a:pt x="31" y="355"/>
                  <a:pt x="31" y="355"/>
                </a:cubicBezTo>
                <a:lnTo>
                  <a:pt x="185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6" name="Freeform 8"/>
          <p:cNvSpPr/>
          <p:nvPr/>
        </p:nvSpPr>
        <p:spPr bwMode="auto">
          <a:xfrm>
            <a:off x="6335147" y="4313652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7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4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7"/>
                  <a:pt x="42" y="67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7" name="Freeform 9"/>
          <p:cNvSpPr/>
          <p:nvPr/>
        </p:nvSpPr>
        <p:spPr bwMode="auto">
          <a:xfrm>
            <a:off x="6360756" y="3177398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0 w 185"/>
              <a:gd name="T3" fmla="*/ 374 h 425"/>
              <a:gd name="T4" fmla="*/ 30 w 185"/>
              <a:gd name="T5" fmla="*/ 78 h 425"/>
              <a:gd name="T6" fmla="*/ 41 w 185"/>
              <a:gd name="T7" fmla="*/ 67 h 425"/>
              <a:gd name="T8" fmla="*/ 174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0" y="414"/>
                  <a:pt x="30" y="374"/>
                </a:cubicBezTo>
                <a:cubicBezTo>
                  <a:pt x="30" y="78"/>
                  <a:pt x="30" y="78"/>
                  <a:pt x="30" y="78"/>
                </a:cubicBezTo>
                <a:cubicBezTo>
                  <a:pt x="30" y="70"/>
                  <a:pt x="41" y="67"/>
                  <a:pt x="41" y="67"/>
                </a:cubicBezTo>
                <a:cubicBezTo>
                  <a:pt x="174" y="5"/>
                  <a:pt x="174" y="5"/>
                  <a:pt x="174" y="5"/>
                </a:cubicBezTo>
                <a:cubicBezTo>
                  <a:pt x="174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8" name="Freeform 10"/>
          <p:cNvSpPr/>
          <p:nvPr/>
        </p:nvSpPr>
        <p:spPr bwMode="auto">
          <a:xfrm>
            <a:off x="6335147" y="2064057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8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5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8"/>
                  <a:pt x="42" y="68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2" name="Shape 125"/>
          <p:cNvSpPr/>
          <p:nvPr/>
        </p:nvSpPr>
        <p:spPr>
          <a:xfrm>
            <a:off x="4320241" y="2077132"/>
            <a:ext cx="536674" cy="539083"/>
          </a:xfrm>
          <a:prstGeom prst="ellipse">
            <a:avLst/>
          </a:prstGeom>
          <a:solidFill>
            <a:srgbClr val="22547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3" name="Shape 204"/>
          <p:cNvSpPr/>
          <p:nvPr/>
        </p:nvSpPr>
        <p:spPr>
          <a:xfrm>
            <a:off x="4483966" y="2233244"/>
            <a:ext cx="239727" cy="232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0" h="21600" extrusionOk="0">
                <a:moveTo>
                  <a:pt x="8400" y="0"/>
                </a:moveTo>
                <a:cubicBezTo>
                  <a:pt x="3600" y="0"/>
                  <a:pt x="0" y="3946"/>
                  <a:pt x="0" y="8723"/>
                </a:cubicBezTo>
                <a:cubicBezTo>
                  <a:pt x="0" y="13500"/>
                  <a:pt x="3600" y="17238"/>
                  <a:pt x="8400" y="17238"/>
                </a:cubicBezTo>
                <a:cubicBezTo>
                  <a:pt x="10400" y="17238"/>
                  <a:pt x="12200" y="16615"/>
                  <a:pt x="13600" y="15369"/>
                </a:cubicBezTo>
                <a:cubicBezTo>
                  <a:pt x="13600" y="15369"/>
                  <a:pt x="13800" y="15577"/>
                  <a:pt x="13800" y="15785"/>
                </a:cubicBezTo>
                <a:cubicBezTo>
                  <a:pt x="19000" y="20977"/>
                  <a:pt x="19000" y="20977"/>
                  <a:pt x="19000" y="20977"/>
                </a:cubicBezTo>
                <a:cubicBezTo>
                  <a:pt x="19400" y="21392"/>
                  <a:pt x="19800" y="21600"/>
                  <a:pt x="20000" y="21600"/>
                </a:cubicBezTo>
                <a:cubicBezTo>
                  <a:pt x="20400" y="21600"/>
                  <a:pt x="20800" y="21392"/>
                  <a:pt x="21200" y="20977"/>
                </a:cubicBezTo>
                <a:cubicBezTo>
                  <a:pt x="21600" y="20562"/>
                  <a:pt x="21600" y="19523"/>
                  <a:pt x="21200" y="18900"/>
                </a:cubicBezTo>
                <a:cubicBezTo>
                  <a:pt x="16000" y="13500"/>
                  <a:pt x="16000" y="13500"/>
                  <a:pt x="16000" y="13500"/>
                </a:cubicBezTo>
                <a:cubicBezTo>
                  <a:pt x="15800" y="13500"/>
                  <a:pt x="15600" y="13292"/>
                  <a:pt x="15400" y="13292"/>
                </a:cubicBezTo>
                <a:cubicBezTo>
                  <a:pt x="16200" y="11838"/>
                  <a:pt x="16600" y="10385"/>
                  <a:pt x="16600" y="8723"/>
                </a:cubicBezTo>
                <a:cubicBezTo>
                  <a:pt x="16600" y="3946"/>
                  <a:pt x="13000" y="0"/>
                  <a:pt x="8400" y="0"/>
                </a:cubicBezTo>
                <a:close/>
                <a:moveTo>
                  <a:pt x="8400" y="2700"/>
                </a:moveTo>
                <a:cubicBezTo>
                  <a:pt x="11600" y="2700"/>
                  <a:pt x="14200" y="5400"/>
                  <a:pt x="14200" y="8723"/>
                </a:cubicBezTo>
                <a:cubicBezTo>
                  <a:pt x="14200" y="9762"/>
                  <a:pt x="13800" y="10800"/>
                  <a:pt x="13200" y="11838"/>
                </a:cubicBezTo>
                <a:cubicBezTo>
                  <a:pt x="12800" y="12669"/>
                  <a:pt x="12800" y="12669"/>
                  <a:pt x="12800" y="12669"/>
                </a:cubicBezTo>
                <a:cubicBezTo>
                  <a:pt x="12000" y="13292"/>
                  <a:pt x="12000" y="13292"/>
                  <a:pt x="12000" y="13292"/>
                </a:cubicBezTo>
                <a:cubicBezTo>
                  <a:pt x="11000" y="14123"/>
                  <a:pt x="9600" y="14538"/>
                  <a:pt x="8400" y="14538"/>
                </a:cubicBezTo>
                <a:cubicBezTo>
                  <a:pt x="5200" y="14538"/>
                  <a:pt x="2600" y="12046"/>
                  <a:pt x="2600" y="8723"/>
                </a:cubicBezTo>
                <a:cubicBezTo>
                  <a:pt x="2600" y="5400"/>
                  <a:pt x="5200" y="2700"/>
                  <a:pt x="8400" y="270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42" name="文本框 41"/>
          <p:cNvSpPr txBox="1"/>
          <p:nvPr/>
        </p:nvSpPr>
        <p:spPr>
          <a:xfrm>
            <a:off x="1051729" y="2330368"/>
            <a:ext cx="3194621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将一副图像的直方图分布通过累积分布函数变成近似均匀分布，从而增强图像的对比度。    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1703705" y="1940560"/>
            <a:ext cx="25425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直方图均衡化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813560" y="770255"/>
            <a:ext cx="22136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处理方法：直方图均衡</a:t>
            </a:r>
          </a:p>
        </p:txBody>
      </p:sp>
      <p:pic>
        <p:nvPicPr>
          <p:cNvPr id="19" name="图片 18" descr="zft3"/>
          <p:cNvPicPr>
            <a:picLocks noChangeAspect="1"/>
          </p:cNvPicPr>
          <p:nvPr/>
        </p:nvPicPr>
        <p:blipFill>
          <a:blip r:embed="rId2"/>
          <a:srcRect l="4654" r="6405"/>
          <a:stretch>
            <a:fillRect/>
          </a:stretch>
        </p:blipFill>
        <p:spPr>
          <a:xfrm>
            <a:off x="32385" y="1426845"/>
            <a:ext cx="6170930" cy="5203825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617855" y="5398770"/>
            <a:ext cx="49999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但直方图均衡化后的图像过于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妖艳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了，这个方法需要一些优化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449185" y="1426845"/>
            <a:ext cx="39592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限制对比度自适应直方图均衡化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7434580" y="2150110"/>
            <a:ext cx="344678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算法流程：</a:t>
            </a:r>
          </a:p>
          <a:p>
            <a:endParaRPr lang="zh-CN" altLang="en-US"/>
          </a:p>
          <a:p>
            <a:r>
              <a:rPr lang="zh-CN" altLang="en-US"/>
              <a:t>1.将图像分成小的区域</a:t>
            </a:r>
          </a:p>
          <a:p>
            <a:endParaRPr lang="zh-CN" altLang="en-US"/>
          </a:p>
          <a:p>
            <a:r>
              <a:rPr lang="zh-CN" altLang="en-US"/>
              <a:t>2.对每个区域进行直方图均衡化</a:t>
            </a:r>
          </a:p>
          <a:p>
            <a:endParaRPr lang="zh-CN" altLang="en-US"/>
          </a:p>
          <a:p>
            <a:r>
              <a:rPr lang="zh-CN" altLang="en-US"/>
              <a:t>3.对每个区域进行</a:t>
            </a:r>
            <a:r>
              <a:rPr lang="zh-CN" altLang="en-US" b="1"/>
              <a:t>对比度限制</a:t>
            </a:r>
            <a:r>
              <a:rPr lang="zh-CN" altLang="en-US"/>
              <a:t>，以避免过度增强和噪声放大的问题</a:t>
            </a:r>
          </a:p>
          <a:p>
            <a:endParaRPr lang="zh-CN" altLang="en-US"/>
          </a:p>
          <a:p>
            <a:r>
              <a:rPr lang="zh-CN" altLang="en-US"/>
              <a:t>4.将所有区域重新组合成最终的图像</a:t>
            </a:r>
          </a:p>
        </p:txBody>
      </p:sp>
      <p:pic>
        <p:nvPicPr>
          <p:cNvPr id="22" name="图片 21" descr="zft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0805"/>
            <a:ext cx="7113270" cy="5335905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7449185" y="2150110"/>
            <a:ext cx="344678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/>
              <a:t>有变化，但是不多</a:t>
            </a:r>
          </a:p>
          <a:p>
            <a:pPr fontAlgn="auto">
              <a:lnSpc>
                <a:spcPct val="150000"/>
              </a:lnSpc>
            </a:pPr>
            <a:r>
              <a:rPr lang="zh-CN" altLang="en-US"/>
              <a:t>经过其他的例子，我们发现，</a:t>
            </a:r>
            <a:r>
              <a:rPr lang="en-US" altLang="zh-CN"/>
              <a:t>CLAHE</a:t>
            </a:r>
            <a:r>
              <a:rPr lang="zh-CN" altLang="en-US"/>
              <a:t>虽然不会让图片变得</a:t>
            </a:r>
            <a:r>
              <a:rPr lang="en-US" altLang="zh-CN"/>
              <a:t>“</a:t>
            </a:r>
            <a:r>
              <a:rPr lang="zh-CN" altLang="en-US"/>
              <a:t>妖艳</a:t>
            </a:r>
            <a:r>
              <a:rPr lang="en-US" altLang="zh-CN"/>
              <a:t>”</a:t>
            </a:r>
            <a:r>
              <a:rPr lang="zh-CN" altLang="en-US"/>
              <a:t>，也有一定效果</a:t>
            </a:r>
          </a:p>
          <a:p>
            <a:pPr fontAlgn="auto">
              <a:lnSpc>
                <a:spcPct val="150000"/>
              </a:lnSpc>
            </a:pPr>
            <a:r>
              <a:rPr lang="zh-CN" altLang="en-US"/>
              <a:t>但限制了对比度变化后，起到的效果是有限的</a:t>
            </a:r>
          </a:p>
          <a:p>
            <a:pPr fontAlgn="auto">
              <a:lnSpc>
                <a:spcPct val="150000"/>
              </a:lnSpc>
            </a:pPr>
            <a:r>
              <a:rPr lang="zh-CN" altLang="en-US"/>
              <a:t>也正因此，我们决定将</a:t>
            </a:r>
            <a:r>
              <a:rPr lang="en-US" altLang="zh-CN"/>
              <a:t>CLAHE</a:t>
            </a:r>
            <a:r>
              <a:rPr lang="zh-CN" altLang="en-US"/>
              <a:t>作为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</a:rPr>
              <a:t>中间流程的优化手段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37" grpId="0"/>
      <p:bldP spid="20" grpId="0"/>
      <p:bldP spid="21" grpId="0"/>
      <p:bldP spid="21" grpId="1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0" y="381000"/>
            <a:ext cx="114300" cy="685800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2547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2343" y="222221"/>
            <a:ext cx="1008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2547F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02</a:t>
            </a:r>
            <a:endParaRPr lang="zh-CN" altLang="en-US" sz="6000" b="1" dirty="0">
              <a:solidFill>
                <a:srgbClr val="22547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128" y="1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128" y="6762496"/>
            <a:ext cx="12191744" cy="95504"/>
          </a:xfrm>
          <a:prstGeom prst="rect">
            <a:avLst/>
          </a:prstGeom>
          <a:solidFill>
            <a:srgbClr val="22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6B16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065" y="181159"/>
            <a:ext cx="22402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项目实现历程与启发</a:t>
            </a:r>
            <a:endParaRPr lang="zh-CN" altLang="en-US" dirty="0">
              <a:solidFill>
                <a:srgbClr val="2254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5"/>
          <p:cNvSpPr/>
          <p:nvPr/>
        </p:nvSpPr>
        <p:spPr bwMode="auto">
          <a:xfrm>
            <a:off x="5182718" y="4290738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3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3" y="68"/>
                  <a:pt x="143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Freeform 6"/>
          <p:cNvSpPr/>
          <p:nvPr/>
        </p:nvSpPr>
        <p:spPr bwMode="auto">
          <a:xfrm>
            <a:off x="5157108" y="3154484"/>
            <a:ext cx="591715" cy="1360001"/>
          </a:xfrm>
          <a:custGeom>
            <a:avLst/>
            <a:gdLst>
              <a:gd name="T0" fmla="*/ 185 w 185"/>
              <a:gd name="T1" fmla="*/ 426 h 426"/>
              <a:gd name="T2" fmla="*/ 154 w 185"/>
              <a:gd name="T3" fmla="*/ 375 h 426"/>
              <a:gd name="T4" fmla="*/ 154 w 185"/>
              <a:gd name="T5" fmla="*/ 79 h 426"/>
              <a:gd name="T6" fmla="*/ 144 w 185"/>
              <a:gd name="T7" fmla="*/ 68 h 426"/>
              <a:gd name="T8" fmla="*/ 11 w 185"/>
              <a:gd name="T9" fmla="*/ 6 h 426"/>
              <a:gd name="T10" fmla="*/ 0 w 185"/>
              <a:gd name="T11" fmla="*/ 16 h 426"/>
              <a:gd name="T12" fmla="*/ 0 w 185"/>
              <a:gd name="T13" fmla="*/ 304 h 426"/>
              <a:gd name="T14" fmla="*/ 31 w 185"/>
              <a:gd name="T15" fmla="*/ 356 h 426"/>
              <a:gd name="T16" fmla="*/ 185 w 185"/>
              <a:gd name="T17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6">
                <a:moveTo>
                  <a:pt x="185" y="426"/>
                </a:moveTo>
                <a:cubicBezTo>
                  <a:pt x="185" y="426"/>
                  <a:pt x="154" y="415"/>
                  <a:pt x="154" y="375"/>
                </a:cubicBezTo>
                <a:cubicBezTo>
                  <a:pt x="154" y="79"/>
                  <a:pt x="154" y="79"/>
                  <a:pt x="154" y="79"/>
                </a:cubicBezTo>
                <a:cubicBezTo>
                  <a:pt x="154" y="71"/>
                  <a:pt x="144" y="68"/>
                  <a:pt x="144" y="68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0" y="0"/>
                  <a:pt x="0" y="16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341"/>
                  <a:pt x="31" y="356"/>
                  <a:pt x="31" y="356"/>
                </a:cubicBezTo>
                <a:lnTo>
                  <a:pt x="185" y="426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Freeform 7"/>
          <p:cNvSpPr/>
          <p:nvPr/>
        </p:nvSpPr>
        <p:spPr bwMode="auto">
          <a:xfrm>
            <a:off x="5182718" y="2043839"/>
            <a:ext cx="591715" cy="1357305"/>
          </a:xfrm>
          <a:custGeom>
            <a:avLst/>
            <a:gdLst>
              <a:gd name="T0" fmla="*/ 185 w 185"/>
              <a:gd name="T1" fmla="*/ 425 h 425"/>
              <a:gd name="T2" fmla="*/ 154 w 185"/>
              <a:gd name="T3" fmla="*/ 374 h 425"/>
              <a:gd name="T4" fmla="*/ 154 w 185"/>
              <a:gd name="T5" fmla="*/ 78 h 425"/>
              <a:gd name="T6" fmla="*/ 143 w 185"/>
              <a:gd name="T7" fmla="*/ 67 h 425"/>
              <a:gd name="T8" fmla="*/ 11 w 185"/>
              <a:gd name="T9" fmla="*/ 5 h 425"/>
              <a:gd name="T10" fmla="*/ 0 w 185"/>
              <a:gd name="T11" fmla="*/ 16 h 425"/>
              <a:gd name="T12" fmla="*/ 0 w 185"/>
              <a:gd name="T13" fmla="*/ 303 h 425"/>
              <a:gd name="T14" fmla="*/ 31 w 185"/>
              <a:gd name="T15" fmla="*/ 355 h 425"/>
              <a:gd name="T16" fmla="*/ 185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185" y="425"/>
                </a:moveTo>
                <a:cubicBezTo>
                  <a:pt x="185" y="425"/>
                  <a:pt x="154" y="414"/>
                  <a:pt x="154" y="374"/>
                </a:cubicBezTo>
                <a:cubicBezTo>
                  <a:pt x="154" y="78"/>
                  <a:pt x="154" y="78"/>
                  <a:pt x="154" y="78"/>
                </a:cubicBezTo>
                <a:cubicBezTo>
                  <a:pt x="154" y="70"/>
                  <a:pt x="143" y="67"/>
                  <a:pt x="143" y="67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0" y="0"/>
                  <a:pt x="0" y="16"/>
                </a:cubicBezTo>
                <a:cubicBezTo>
                  <a:pt x="0" y="303"/>
                  <a:pt x="0" y="303"/>
                  <a:pt x="0" y="303"/>
                </a:cubicBezTo>
                <a:cubicBezTo>
                  <a:pt x="0" y="340"/>
                  <a:pt x="31" y="355"/>
                  <a:pt x="31" y="355"/>
                </a:cubicBezTo>
                <a:lnTo>
                  <a:pt x="185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6" name="Freeform 8"/>
          <p:cNvSpPr/>
          <p:nvPr/>
        </p:nvSpPr>
        <p:spPr bwMode="auto">
          <a:xfrm>
            <a:off x="6335147" y="4313652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7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4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7"/>
                  <a:pt x="42" y="67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7" name="Freeform 9"/>
          <p:cNvSpPr/>
          <p:nvPr/>
        </p:nvSpPr>
        <p:spPr bwMode="auto">
          <a:xfrm>
            <a:off x="6360756" y="3177398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0 w 185"/>
              <a:gd name="T3" fmla="*/ 374 h 425"/>
              <a:gd name="T4" fmla="*/ 30 w 185"/>
              <a:gd name="T5" fmla="*/ 78 h 425"/>
              <a:gd name="T6" fmla="*/ 41 w 185"/>
              <a:gd name="T7" fmla="*/ 67 h 425"/>
              <a:gd name="T8" fmla="*/ 174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0" y="414"/>
                  <a:pt x="30" y="374"/>
                </a:cubicBezTo>
                <a:cubicBezTo>
                  <a:pt x="30" y="78"/>
                  <a:pt x="30" y="78"/>
                  <a:pt x="30" y="78"/>
                </a:cubicBezTo>
                <a:cubicBezTo>
                  <a:pt x="30" y="70"/>
                  <a:pt x="41" y="67"/>
                  <a:pt x="41" y="67"/>
                </a:cubicBezTo>
                <a:cubicBezTo>
                  <a:pt x="174" y="5"/>
                  <a:pt x="174" y="5"/>
                  <a:pt x="174" y="5"/>
                </a:cubicBezTo>
                <a:cubicBezTo>
                  <a:pt x="174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8" name="Freeform 10"/>
          <p:cNvSpPr/>
          <p:nvPr/>
        </p:nvSpPr>
        <p:spPr bwMode="auto">
          <a:xfrm>
            <a:off x="6335147" y="2064057"/>
            <a:ext cx="591715" cy="1355957"/>
          </a:xfrm>
          <a:custGeom>
            <a:avLst/>
            <a:gdLst>
              <a:gd name="T0" fmla="*/ 0 w 185"/>
              <a:gd name="T1" fmla="*/ 425 h 425"/>
              <a:gd name="T2" fmla="*/ 31 w 185"/>
              <a:gd name="T3" fmla="*/ 374 h 425"/>
              <a:gd name="T4" fmla="*/ 31 w 185"/>
              <a:gd name="T5" fmla="*/ 78 h 425"/>
              <a:gd name="T6" fmla="*/ 42 w 185"/>
              <a:gd name="T7" fmla="*/ 68 h 425"/>
              <a:gd name="T8" fmla="*/ 175 w 185"/>
              <a:gd name="T9" fmla="*/ 5 h 425"/>
              <a:gd name="T10" fmla="*/ 185 w 185"/>
              <a:gd name="T11" fmla="*/ 16 h 425"/>
              <a:gd name="T12" fmla="*/ 185 w 185"/>
              <a:gd name="T13" fmla="*/ 303 h 425"/>
              <a:gd name="T14" fmla="*/ 154 w 185"/>
              <a:gd name="T15" fmla="*/ 355 h 425"/>
              <a:gd name="T16" fmla="*/ 0 w 185"/>
              <a:gd name="T17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425">
                <a:moveTo>
                  <a:pt x="0" y="425"/>
                </a:moveTo>
                <a:cubicBezTo>
                  <a:pt x="0" y="425"/>
                  <a:pt x="31" y="415"/>
                  <a:pt x="31" y="374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70"/>
                  <a:pt x="42" y="68"/>
                  <a:pt x="42" y="68"/>
                </a:cubicBezTo>
                <a:cubicBezTo>
                  <a:pt x="175" y="5"/>
                  <a:pt x="175" y="5"/>
                  <a:pt x="175" y="5"/>
                </a:cubicBezTo>
                <a:cubicBezTo>
                  <a:pt x="175" y="5"/>
                  <a:pt x="185" y="0"/>
                  <a:pt x="185" y="16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185" y="340"/>
                  <a:pt x="154" y="355"/>
                  <a:pt x="154" y="355"/>
                </a:cubicBezTo>
                <a:lnTo>
                  <a:pt x="0" y="425"/>
                </a:lnTo>
                <a:close/>
              </a:path>
            </a:pathLst>
          </a:custGeom>
          <a:solidFill>
            <a:srgbClr val="22547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30" name="Shape 137"/>
          <p:cNvSpPr/>
          <p:nvPr/>
        </p:nvSpPr>
        <p:spPr>
          <a:xfrm>
            <a:off x="7088217" y="2077350"/>
            <a:ext cx="536674" cy="539083"/>
          </a:xfrm>
          <a:prstGeom prst="ellipse">
            <a:avLst/>
          </a:prstGeom>
          <a:solidFill>
            <a:srgbClr val="22547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1" name="Shape 249"/>
          <p:cNvSpPr/>
          <p:nvPr/>
        </p:nvSpPr>
        <p:spPr>
          <a:xfrm>
            <a:off x="7236690" y="2261290"/>
            <a:ext cx="239727" cy="1712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6" y="17282"/>
                </a:moveTo>
                <a:lnTo>
                  <a:pt x="1544" y="17282"/>
                </a:lnTo>
                <a:cubicBezTo>
                  <a:pt x="691" y="17282"/>
                  <a:pt x="0" y="18250"/>
                  <a:pt x="0" y="19441"/>
                </a:cubicBezTo>
                <a:cubicBezTo>
                  <a:pt x="0" y="20638"/>
                  <a:pt x="691" y="21600"/>
                  <a:pt x="1544" y="21600"/>
                </a:cubicBezTo>
                <a:lnTo>
                  <a:pt x="20056" y="21600"/>
                </a:lnTo>
                <a:cubicBezTo>
                  <a:pt x="20909" y="21600"/>
                  <a:pt x="21600" y="20638"/>
                  <a:pt x="21600" y="19441"/>
                </a:cubicBezTo>
                <a:cubicBezTo>
                  <a:pt x="21600" y="18250"/>
                  <a:pt x="20909" y="17282"/>
                  <a:pt x="20056" y="17282"/>
                </a:cubicBezTo>
                <a:close/>
                <a:moveTo>
                  <a:pt x="1544" y="4321"/>
                </a:moveTo>
                <a:lnTo>
                  <a:pt x="20056" y="4321"/>
                </a:lnTo>
                <a:cubicBezTo>
                  <a:pt x="20909" y="4321"/>
                  <a:pt x="21600" y="3353"/>
                  <a:pt x="21600" y="2159"/>
                </a:cubicBezTo>
                <a:cubicBezTo>
                  <a:pt x="21600" y="965"/>
                  <a:pt x="20909" y="0"/>
                  <a:pt x="20056" y="0"/>
                </a:cubicBezTo>
                <a:lnTo>
                  <a:pt x="1544" y="0"/>
                </a:lnTo>
                <a:cubicBezTo>
                  <a:pt x="691" y="0"/>
                  <a:pt x="0" y="965"/>
                  <a:pt x="0" y="2159"/>
                </a:cubicBezTo>
                <a:cubicBezTo>
                  <a:pt x="0" y="3353"/>
                  <a:pt x="691" y="4321"/>
                  <a:pt x="1544" y="4321"/>
                </a:cubicBezTo>
                <a:close/>
                <a:moveTo>
                  <a:pt x="20056" y="8640"/>
                </a:moveTo>
                <a:lnTo>
                  <a:pt x="1544" y="8640"/>
                </a:lnTo>
                <a:cubicBezTo>
                  <a:pt x="691" y="8640"/>
                  <a:pt x="0" y="9608"/>
                  <a:pt x="0" y="10799"/>
                </a:cubicBezTo>
                <a:cubicBezTo>
                  <a:pt x="0" y="11996"/>
                  <a:pt x="691" y="12958"/>
                  <a:pt x="1544" y="12958"/>
                </a:cubicBezTo>
                <a:lnTo>
                  <a:pt x="20056" y="12958"/>
                </a:lnTo>
                <a:cubicBezTo>
                  <a:pt x="20909" y="12958"/>
                  <a:pt x="21600" y="11996"/>
                  <a:pt x="21600" y="10799"/>
                </a:cubicBezTo>
                <a:cubicBezTo>
                  <a:pt x="21600" y="9608"/>
                  <a:pt x="20909" y="8640"/>
                  <a:pt x="20056" y="864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/>
            <a:endParaRPr/>
          </a:p>
        </p:txBody>
      </p:sp>
      <p:sp>
        <p:nvSpPr>
          <p:cNvPr id="32" name="Shape 125"/>
          <p:cNvSpPr/>
          <p:nvPr/>
        </p:nvSpPr>
        <p:spPr>
          <a:xfrm>
            <a:off x="4320241" y="2077132"/>
            <a:ext cx="536674" cy="539083"/>
          </a:xfrm>
          <a:prstGeom prst="ellipse">
            <a:avLst/>
          </a:prstGeom>
          <a:solidFill>
            <a:srgbClr val="22547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3" name="Shape 204"/>
          <p:cNvSpPr/>
          <p:nvPr/>
        </p:nvSpPr>
        <p:spPr>
          <a:xfrm>
            <a:off x="4483966" y="2233244"/>
            <a:ext cx="239727" cy="2323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0" h="21600" extrusionOk="0">
                <a:moveTo>
                  <a:pt x="8400" y="0"/>
                </a:moveTo>
                <a:cubicBezTo>
                  <a:pt x="3600" y="0"/>
                  <a:pt x="0" y="3946"/>
                  <a:pt x="0" y="8723"/>
                </a:cubicBezTo>
                <a:cubicBezTo>
                  <a:pt x="0" y="13500"/>
                  <a:pt x="3600" y="17238"/>
                  <a:pt x="8400" y="17238"/>
                </a:cubicBezTo>
                <a:cubicBezTo>
                  <a:pt x="10400" y="17238"/>
                  <a:pt x="12200" y="16615"/>
                  <a:pt x="13600" y="15369"/>
                </a:cubicBezTo>
                <a:cubicBezTo>
                  <a:pt x="13600" y="15369"/>
                  <a:pt x="13800" y="15577"/>
                  <a:pt x="13800" y="15785"/>
                </a:cubicBezTo>
                <a:cubicBezTo>
                  <a:pt x="19000" y="20977"/>
                  <a:pt x="19000" y="20977"/>
                  <a:pt x="19000" y="20977"/>
                </a:cubicBezTo>
                <a:cubicBezTo>
                  <a:pt x="19400" y="21392"/>
                  <a:pt x="19800" y="21600"/>
                  <a:pt x="20000" y="21600"/>
                </a:cubicBezTo>
                <a:cubicBezTo>
                  <a:pt x="20400" y="21600"/>
                  <a:pt x="20800" y="21392"/>
                  <a:pt x="21200" y="20977"/>
                </a:cubicBezTo>
                <a:cubicBezTo>
                  <a:pt x="21600" y="20562"/>
                  <a:pt x="21600" y="19523"/>
                  <a:pt x="21200" y="18900"/>
                </a:cubicBezTo>
                <a:cubicBezTo>
                  <a:pt x="16000" y="13500"/>
                  <a:pt x="16000" y="13500"/>
                  <a:pt x="16000" y="13500"/>
                </a:cubicBezTo>
                <a:cubicBezTo>
                  <a:pt x="15800" y="13500"/>
                  <a:pt x="15600" y="13292"/>
                  <a:pt x="15400" y="13292"/>
                </a:cubicBezTo>
                <a:cubicBezTo>
                  <a:pt x="16200" y="11838"/>
                  <a:pt x="16600" y="10385"/>
                  <a:pt x="16600" y="8723"/>
                </a:cubicBezTo>
                <a:cubicBezTo>
                  <a:pt x="16600" y="3946"/>
                  <a:pt x="13000" y="0"/>
                  <a:pt x="8400" y="0"/>
                </a:cubicBezTo>
                <a:close/>
                <a:moveTo>
                  <a:pt x="8400" y="2700"/>
                </a:moveTo>
                <a:cubicBezTo>
                  <a:pt x="11600" y="2700"/>
                  <a:pt x="14200" y="5400"/>
                  <a:pt x="14200" y="8723"/>
                </a:cubicBezTo>
                <a:cubicBezTo>
                  <a:pt x="14200" y="9762"/>
                  <a:pt x="13800" y="10800"/>
                  <a:pt x="13200" y="11838"/>
                </a:cubicBezTo>
                <a:cubicBezTo>
                  <a:pt x="12800" y="12669"/>
                  <a:pt x="12800" y="12669"/>
                  <a:pt x="12800" y="12669"/>
                </a:cubicBezTo>
                <a:cubicBezTo>
                  <a:pt x="12000" y="13292"/>
                  <a:pt x="12000" y="13292"/>
                  <a:pt x="12000" y="13292"/>
                </a:cubicBezTo>
                <a:cubicBezTo>
                  <a:pt x="11000" y="14123"/>
                  <a:pt x="9600" y="14538"/>
                  <a:pt x="8400" y="14538"/>
                </a:cubicBezTo>
                <a:cubicBezTo>
                  <a:pt x="5200" y="14538"/>
                  <a:pt x="2600" y="12046"/>
                  <a:pt x="2600" y="8723"/>
                </a:cubicBezTo>
                <a:cubicBezTo>
                  <a:pt x="2600" y="5400"/>
                  <a:pt x="5200" y="2700"/>
                  <a:pt x="8400" y="270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>
              <a:lnSpc>
                <a:spcPct val="10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1800"/>
          </a:p>
        </p:txBody>
      </p:sp>
      <p:sp>
        <p:nvSpPr>
          <p:cNvPr id="36" name="文本框 35"/>
          <p:cNvSpPr txBox="1"/>
          <p:nvPr/>
        </p:nvSpPr>
        <p:spPr>
          <a:xfrm>
            <a:off x="7785676" y="2807888"/>
            <a:ext cx="3194621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对于五种自动白平衡算法，我们以图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554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为参照进行了筛选，最终我们选择了灰度世界假设算法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785735" y="1940560"/>
            <a:ext cx="30391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收集方法，进行实验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051729" y="2337353"/>
            <a:ext cx="3194621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白平衡是描述显示器中红、绿、蓝三基色混合生成后白色精确度的一项指标。</a:t>
            </a:r>
          </a:p>
          <a:p>
            <a:pPr algn="l"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色温是假定某一黑体，能够吸收外来的所有电磁辐射，随着温度的上升黑体辐射出的电磁波与光线则称作黑体辐射。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5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太阳发出的光很接近黑体光谱，其表面温度约为5500K，而这个温度对应黑体发出的光基本就为白色。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703705" y="1940560"/>
            <a:ext cx="25425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白平衡是什么？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813560" y="770255"/>
            <a:ext cx="17786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254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处理方法：白平衡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230" y="4275455"/>
            <a:ext cx="3249930" cy="2250440"/>
          </a:xfrm>
          <a:prstGeom prst="rect">
            <a:avLst/>
          </a:prstGeom>
        </p:spPr>
      </p:pic>
      <p:pic>
        <p:nvPicPr>
          <p:cNvPr id="19" name="图片 18" descr="wb"/>
          <p:cNvPicPr>
            <a:picLocks noChangeAspect="1"/>
          </p:cNvPicPr>
          <p:nvPr/>
        </p:nvPicPr>
        <p:blipFill>
          <a:blip r:embed="rId3"/>
          <a:srcRect t="7281"/>
          <a:stretch>
            <a:fillRect/>
          </a:stretch>
        </p:blipFill>
        <p:spPr>
          <a:xfrm>
            <a:off x="68580" y="1237615"/>
            <a:ext cx="7661910" cy="53289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42" grpId="0"/>
      <p:bldP spid="43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1267</Words>
  <Application>Microsoft Office PowerPoint</Application>
  <PresentationFormat>宽屏</PresentationFormat>
  <Paragraphs>157</Paragraphs>
  <Slides>25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Road Rage</vt:lpstr>
      <vt:lpstr>华文仿宋</vt:lpstr>
      <vt:lpstr>微软雅黑</vt:lpstr>
      <vt:lpstr>微软雅黑 Light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WWW</dc:creator>
  <cp:lastModifiedBy>857643261@qq.com</cp:lastModifiedBy>
  <cp:revision>22</cp:revision>
  <dcterms:created xsi:type="dcterms:W3CDTF">2017-07-03T14:17:00Z</dcterms:created>
  <dcterms:modified xsi:type="dcterms:W3CDTF">2023-12-18T07:13:18Z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2052-11.1.0.9995</vt:lpwstr>
  </property>
</Properties>
</file>

<file path=docProps/thumbnail.jpeg>
</file>